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Lst>
  <p:notesMasterIdLst>
    <p:notesMasterId r:id="rId44"/>
  </p:notesMasterIdLst>
  <p:sldIdLst>
    <p:sldId id="256" r:id="rId5"/>
    <p:sldId id="257" r:id="rId6"/>
    <p:sldId id="263" r:id="rId7"/>
    <p:sldId id="286" r:id="rId8"/>
    <p:sldId id="287" r:id="rId9"/>
    <p:sldId id="288" r:id="rId10"/>
    <p:sldId id="289" r:id="rId11"/>
    <p:sldId id="290" r:id="rId12"/>
    <p:sldId id="291" r:id="rId13"/>
    <p:sldId id="258" r:id="rId14"/>
    <p:sldId id="259" r:id="rId15"/>
    <p:sldId id="280" r:id="rId16"/>
    <p:sldId id="260" r:id="rId17"/>
    <p:sldId id="262" r:id="rId18"/>
    <p:sldId id="264" r:id="rId19"/>
    <p:sldId id="265" r:id="rId20"/>
    <p:sldId id="266" r:id="rId21"/>
    <p:sldId id="267" r:id="rId22"/>
    <p:sldId id="268" r:id="rId23"/>
    <p:sldId id="269" r:id="rId24"/>
    <p:sldId id="270" r:id="rId25"/>
    <p:sldId id="271" r:id="rId26"/>
    <p:sldId id="272" r:id="rId27"/>
    <p:sldId id="274" r:id="rId28"/>
    <p:sldId id="275" r:id="rId29"/>
    <p:sldId id="276" r:id="rId30"/>
    <p:sldId id="277" r:id="rId31"/>
    <p:sldId id="278" r:id="rId32"/>
    <p:sldId id="279" r:id="rId33"/>
    <p:sldId id="281" r:id="rId34"/>
    <p:sldId id="283" r:id="rId35"/>
    <p:sldId id="273" r:id="rId36"/>
    <p:sldId id="292" r:id="rId37"/>
    <p:sldId id="293" r:id="rId38"/>
    <p:sldId id="294" r:id="rId39"/>
    <p:sldId id="295" r:id="rId40"/>
    <p:sldId id="296" r:id="rId41"/>
    <p:sldId id="305" r:id="rId42"/>
    <p:sldId id="285" r:id="rId4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BF6C5D-C3AA-4842-A333-4CD81B52972F}" type="doc">
      <dgm:prSet loTypeId="urn:microsoft.com/office/officeart/2005/8/layout/arrow2" loCatId="process" qsTypeId="urn:microsoft.com/office/officeart/2005/8/quickstyle/simple1" qsCatId="simple" csTypeId="urn:microsoft.com/office/officeart/2005/8/colors/accent1_2" csCatId="accent1" phldr="1"/>
      <dgm:spPr/>
    </dgm:pt>
    <dgm:pt modelId="{566CEF65-7D26-4619-ADE8-C7D8A3247D24}">
      <dgm:prSet phldrT="[Testo]"/>
      <dgm:spPr/>
      <dgm:t>
        <a:bodyPr/>
        <a:lstStyle/>
        <a:p>
          <a:r>
            <a:rPr lang="it-IT" dirty="0" smtClean="0"/>
            <a:t>Struttura e contenuto non rigidi</a:t>
          </a:r>
          <a:endParaRPr lang="it-IT" dirty="0"/>
        </a:p>
      </dgm:t>
    </dgm:pt>
    <dgm:pt modelId="{726AF5C6-0256-45CA-8C9D-517E22A971CC}" type="parTrans" cxnId="{64D086F0-C7B2-4070-A1A0-8C510D6855E6}">
      <dgm:prSet/>
      <dgm:spPr/>
      <dgm:t>
        <a:bodyPr/>
        <a:lstStyle/>
        <a:p>
          <a:endParaRPr lang="it-IT"/>
        </a:p>
      </dgm:t>
    </dgm:pt>
    <dgm:pt modelId="{C3912AAD-E6EC-433A-8274-6AFE639485A9}" type="sibTrans" cxnId="{64D086F0-C7B2-4070-A1A0-8C510D6855E6}">
      <dgm:prSet/>
      <dgm:spPr/>
      <dgm:t>
        <a:bodyPr/>
        <a:lstStyle/>
        <a:p>
          <a:endParaRPr lang="it-IT"/>
        </a:p>
      </dgm:t>
    </dgm:pt>
    <dgm:pt modelId="{9A5515D0-8027-45BE-9CBE-110E196AE129}">
      <dgm:prSet phldrT="[Testo]"/>
      <dgm:spPr/>
      <dgm:t>
        <a:bodyPr/>
        <a:lstStyle/>
        <a:p>
          <a:r>
            <a:rPr lang="it-IT" dirty="0" smtClean="0"/>
            <a:t>Parti testuale e tabellare	</a:t>
          </a:r>
          <a:endParaRPr lang="it-IT" dirty="0"/>
        </a:p>
      </dgm:t>
    </dgm:pt>
    <dgm:pt modelId="{A03BB78F-3C5B-4119-B4F6-007AC6984F92}" type="parTrans" cxnId="{E53B0C5C-4DD5-4EED-897A-76BEADF5F403}">
      <dgm:prSet/>
      <dgm:spPr/>
      <dgm:t>
        <a:bodyPr/>
        <a:lstStyle/>
        <a:p>
          <a:endParaRPr lang="it-IT"/>
        </a:p>
      </dgm:t>
    </dgm:pt>
    <dgm:pt modelId="{057DBF9D-EDD6-4663-9B9D-5D8F01002E78}" type="sibTrans" cxnId="{E53B0C5C-4DD5-4EED-897A-76BEADF5F403}">
      <dgm:prSet/>
      <dgm:spPr/>
      <dgm:t>
        <a:bodyPr/>
        <a:lstStyle/>
        <a:p>
          <a:endParaRPr lang="it-IT"/>
        </a:p>
      </dgm:t>
    </dgm:pt>
    <dgm:pt modelId="{99BDE60A-C620-41D9-80FE-F83C41665798}">
      <dgm:prSet phldrT="[Testo]"/>
      <dgm:spPr/>
      <dgm:t>
        <a:bodyPr/>
        <a:lstStyle/>
        <a:p>
          <a:r>
            <a:rPr lang="it-IT" dirty="0" smtClean="0"/>
            <a:t>Ampiezza e varietà delle tabelle</a:t>
          </a:r>
          <a:endParaRPr lang="it-IT" dirty="0"/>
        </a:p>
      </dgm:t>
    </dgm:pt>
    <dgm:pt modelId="{6BCE6234-6F5C-4C52-9AB1-DC608D8495E4}" type="parTrans" cxnId="{2BEC662C-B1A0-4BAB-A1FA-BDC0E685F59A}">
      <dgm:prSet/>
      <dgm:spPr/>
      <dgm:t>
        <a:bodyPr/>
        <a:lstStyle/>
        <a:p>
          <a:endParaRPr lang="it-IT"/>
        </a:p>
      </dgm:t>
    </dgm:pt>
    <dgm:pt modelId="{6D6DC982-29B9-4159-8CD5-D906E12E31F6}" type="sibTrans" cxnId="{2BEC662C-B1A0-4BAB-A1FA-BDC0E685F59A}">
      <dgm:prSet/>
      <dgm:spPr/>
      <dgm:t>
        <a:bodyPr/>
        <a:lstStyle/>
        <a:p>
          <a:endParaRPr lang="it-IT"/>
        </a:p>
      </dgm:t>
    </dgm:pt>
    <dgm:pt modelId="{1D98955F-3C6F-4832-AE89-6392BA5191F0}" type="pres">
      <dgm:prSet presAssocID="{82BF6C5D-C3AA-4842-A333-4CD81B52972F}" presName="arrowDiagram" presStyleCnt="0">
        <dgm:presLayoutVars>
          <dgm:chMax val="5"/>
          <dgm:dir/>
          <dgm:resizeHandles val="exact"/>
        </dgm:presLayoutVars>
      </dgm:prSet>
      <dgm:spPr/>
    </dgm:pt>
    <dgm:pt modelId="{B230E019-CBF9-4F3C-A324-61FC1E0436B6}" type="pres">
      <dgm:prSet presAssocID="{82BF6C5D-C3AA-4842-A333-4CD81B52972F}" presName="arrow" presStyleLbl="bgShp" presStyleIdx="0" presStyleCnt="1"/>
      <dgm:spPr>
        <a:solidFill>
          <a:schemeClr val="accent3">
            <a:lumMod val="60000"/>
            <a:lumOff val="40000"/>
          </a:schemeClr>
        </a:solidFill>
      </dgm:spPr>
    </dgm:pt>
    <dgm:pt modelId="{5C050A5D-E30C-48F2-9615-16BDD3469A88}" type="pres">
      <dgm:prSet presAssocID="{82BF6C5D-C3AA-4842-A333-4CD81B52972F}" presName="arrowDiagram3" presStyleCnt="0"/>
      <dgm:spPr/>
    </dgm:pt>
    <dgm:pt modelId="{07FB3AF6-F04A-46F7-9DBF-ABB0A199255C}" type="pres">
      <dgm:prSet presAssocID="{566CEF65-7D26-4619-ADE8-C7D8A3247D24}" presName="bullet3a" presStyleLbl="node1" presStyleIdx="0" presStyleCnt="3"/>
      <dgm:spPr/>
    </dgm:pt>
    <dgm:pt modelId="{0C4243E3-432B-47D4-8590-80C9B7BE2A45}" type="pres">
      <dgm:prSet presAssocID="{566CEF65-7D26-4619-ADE8-C7D8A3247D24}" presName="textBox3a" presStyleLbl="revTx" presStyleIdx="0" presStyleCnt="3">
        <dgm:presLayoutVars>
          <dgm:bulletEnabled val="1"/>
        </dgm:presLayoutVars>
      </dgm:prSet>
      <dgm:spPr/>
      <dgm:t>
        <a:bodyPr/>
        <a:lstStyle/>
        <a:p>
          <a:endParaRPr lang="it-IT"/>
        </a:p>
      </dgm:t>
    </dgm:pt>
    <dgm:pt modelId="{7FD4ADC8-2E64-464D-9710-83015FD31C94}" type="pres">
      <dgm:prSet presAssocID="{9A5515D0-8027-45BE-9CBE-110E196AE129}" presName="bullet3b" presStyleLbl="node1" presStyleIdx="1" presStyleCnt="3"/>
      <dgm:spPr/>
    </dgm:pt>
    <dgm:pt modelId="{296CB2A1-1E00-4C37-9491-459A0A95BDCE}" type="pres">
      <dgm:prSet presAssocID="{9A5515D0-8027-45BE-9CBE-110E196AE129}" presName="textBox3b" presStyleLbl="revTx" presStyleIdx="1" presStyleCnt="3">
        <dgm:presLayoutVars>
          <dgm:bulletEnabled val="1"/>
        </dgm:presLayoutVars>
      </dgm:prSet>
      <dgm:spPr/>
      <dgm:t>
        <a:bodyPr/>
        <a:lstStyle/>
        <a:p>
          <a:endParaRPr lang="it-IT"/>
        </a:p>
      </dgm:t>
    </dgm:pt>
    <dgm:pt modelId="{B1A2E281-328E-401F-BF76-2ADC9FAAC7E0}" type="pres">
      <dgm:prSet presAssocID="{99BDE60A-C620-41D9-80FE-F83C41665798}" presName="bullet3c" presStyleLbl="node1" presStyleIdx="2" presStyleCnt="3"/>
      <dgm:spPr/>
    </dgm:pt>
    <dgm:pt modelId="{1A08DC9D-765D-463D-83D6-8577B8F4C315}" type="pres">
      <dgm:prSet presAssocID="{99BDE60A-C620-41D9-80FE-F83C41665798}" presName="textBox3c" presStyleLbl="revTx" presStyleIdx="2" presStyleCnt="3">
        <dgm:presLayoutVars>
          <dgm:bulletEnabled val="1"/>
        </dgm:presLayoutVars>
      </dgm:prSet>
      <dgm:spPr/>
      <dgm:t>
        <a:bodyPr/>
        <a:lstStyle/>
        <a:p>
          <a:endParaRPr lang="it-IT"/>
        </a:p>
      </dgm:t>
    </dgm:pt>
  </dgm:ptLst>
  <dgm:cxnLst>
    <dgm:cxn modelId="{2BEC662C-B1A0-4BAB-A1FA-BDC0E685F59A}" srcId="{82BF6C5D-C3AA-4842-A333-4CD81B52972F}" destId="{99BDE60A-C620-41D9-80FE-F83C41665798}" srcOrd="2" destOrd="0" parTransId="{6BCE6234-6F5C-4C52-9AB1-DC608D8495E4}" sibTransId="{6D6DC982-29B9-4159-8CD5-D906E12E31F6}"/>
    <dgm:cxn modelId="{0BC814EC-9AA0-4A77-8D83-90E6D6A62F87}" type="presOf" srcId="{9A5515D0-8027-45BE-9CBE-110E196AE129}" destId="{296CB2A1-1E00-4C37-9491-459A0A95BDCE}" srcOrd="0" destOrd="0" presId="urn:microsoft.com/office/officeart/2005/8/layout/arrow2"/>
    <dgm:cxn modelId="{C4425EB5-9851-4F39-B8B6-64C76DB9E22B}" type="presOf" srcId="{566CEF65-7D26-4619-ADE8-C7D8A3247D24}" destId="{0C4243E3-432B-47D4-8590-80C9B7BE2A45}" srcOrd="0" destOrd="0" presId="urn:microsoft.com/office/officeart/2005/8/layout/arrow2"/>
    <dgm:cxn modelId="{28D91B55-72EE-4796-88A9-F7F3298AFA3E}" type="presOf" srcId="{82BF6C5D-C3AA-4842-A333-4CD81B52972F}" destId="{1D98955F-3C6F-4832-AE89-6392BA5191F0}" srcOrd="0" destOrd="0" presId="urn:microsoft.com/office/officeart/2005/8/layout/arrow2"/>
    <dgm:cxn modelId="{E53B0C5C-4DD5-4EED-897A-76BEADF5F403}" srcId="{82BF6C5D-C3AA-4842-A333-4CD81B52972F}" destId="{9A5515D0-8027-45BE-9CBE-110E196AE129}" srcOrd="1" destOrd="0" parTransId="{A03BB78F-3C5B-4119-B4F6-007AC6984F92}" sibTransId="{057DBF9D-EDD6-4663-9B9D-5D8F01002E78}"/>
    <dgm:cxn modelId="{64D086F0-C7B2-4070-A1A0-8C510D6855E6}" srcId="{82BF6C5D-C3AA-4842-A333-4CD81B52972F}" destId="{566CEF65-7D26-4619-ADE8-C7D8A3247D24}" srcOrd="0" destOrd="0" parTransId="{726AF5C6-0256-45CA-8C9D-517E22A971CC}" sibTransId="{C3912AAD-E6EC-433A-8274-6AFE639485A9}"/>
    <dgm:cxn modelId="{485334A1-247C-4E3F-8E4E-1E743E90BDD8}" type="presOf" srcId="{99BDE60A-C620-41D9-80FE-F83C41665798}" destId="{1A08DC9D-765D-463D-83D6-8577B8F4C315}" srcOrd="0" destOrd="0" presId="urn:microsoft.com/office/officeart/2005/8/layout/arrow2"/>
    <dgm:cxn modelId="{C85D05F9-F645-4A70-9F8F-CEE6408D18D4}" type="presParOf" srcId="{1D98955F-3C6F-4832-AE89-6392BA5191F0}" destId="{B230E019-CBF9-4F3C-A324-61FC1E0436B6}" srcOrd="0" destOrd="0" presId="urn:microsoft.com/office/officeart/2005/8/layout/arrow2"/>
    <dgm:cxn modelId="{3D343C4E-1EFA-4B4E-8B04-C9FB581425B6}" type="presParOf" srcId="{1D98955F-3C6F-4832-AE89-6392BA5191F0}" destId="{5C050A5D-E30C-48F2-9615-16BDD3469A88}" srcOrd="1" destOrd="0" presId="urn:microsoft.com/office/officeart/2005/8/layout/arrow2"/>
    <dgm:cxn modelId="{C1F16D45-665E-44B2-8A26-FC9FD2D58CA9}" type="presParOf" srcId="{5C050A5D-E30C-48F2-9615-16BDD3469A88}" destId="{07FB3AF6-F04A-46F7-9DBF-ABB0A199255C}" srcOrd="0" destOrd="0" presId="urn:microsoft.com/office/officeart/2005/8/layout/arrow2"/>
    <dgm:cxn modelId="{39A293D2-13A8-42F9-B49E-543BA3FE91F7}" type="presParOf" srcId="{5C050A5D-E30C-48F2-9615-16BDD3469A88}" destId="{0C4243E3-432B-47D4-8590-80C9B7BE2A45}" srcOrd="1" destOrd="0" presId="urn:microsoft.com/office/officeart/2005/8/layout/arrow2"/>
    <dgm:cxn modelId="{35313780-A628-4198-ADA3-7E9948A45D52}" type="presParOf" srcId="{5C050A5D-E30C-48F2-9615-16BDD3469A88}" destId="{7FD4ADC8-2E64-464D-9710-83015FD31C94}" srcOrd="2" destOrd="0" presId="urn:microsoft.com/office/officeart/2005/8/layout/arrow2"/>
    <dgm:cxn modelId="{AA05EE8A-D382-45BC-A31C-D0D2FC7DA364}" type="presParOf" srcId="{5C050A5D-E30C-48F2-9615-16BDD3469A88}" destId="{296CB2A1-1E00-4C37-9491-459A0A95BDCE}" srcOrd="3" destOrd="0" presId="urn:microsoft.com/office/officeart/2005/8/layout/arrow2"/>
    <dgm:cxn modelId="{BD2CFB5F-88A9-419F-876E-5FD8B9EC903E}" type="presParOf" srcId="{5C050A5D-E30C-48F2-9615-16BDD3469A88}" destId="{B1A2E281-328E-401F-BF76-2ADC9FAAC7E0}" srcOrd="4" destOrd="0" presId="urn:microsoft.com/office/officeart/2005/8/layout/arrow2"/>
    <dgm:cxn modelId="{71CC4EB4-B971-4728-B203-9AAF0B14E435}" type="presParOf" srcId="{5C050A5D-E30C-48F2-9615-16BDD3469A88}" destId="{1A08DC9D-765D-463D-83D6-8577B8F4C315}"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CD7DA5-E3DB-4342-A78F-CC4046C91E87}" type="datetimeFigureOut">
              <a:rPr lang="it-IT" smtClean="0"/>
              <a:pPr/>
              <a:t>04/06/2015</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48C70-0B74-4B40-B89D-A2D05E20F517}" type="slidenum">
              <a:rPr lang="it-IT" smtClean="0"/>
              <a:pPr/>
              <a:t>‹N›</a:t>
            </a:fld>
            <a:endParaRPr lang="it-IT"/>
          </a:p>
        </p:txBody>
      </p:sp>
    </p:spTree>
    <p:extLst>
      <p:ext uri="{BB962C8B-B14F-4D97-AF65-F5344CB8AC3E}">
        <p14:creationId xmlns:p14="http://schemas.microsoft.com/office/powerpoint/2010/main" xmlns="" val="1294231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6"/>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defTabSz="400050" eaLnBrk="0" hangingPunct="0">
              <a:lnSpc>
                <a:spcPct val="93000"/>
              </a:lnSpc>
              <a:buClr>
                <a:srgbClr val="000000"/>
              </a:buClr>
              <a:buSzPct val="45000"/>
              <a:buFont typeface="StarSymbol"/>
              <a:tabLst>
                <a:tab pos="642938" algn="l"/>
                <a:tab pos="1285875" algn="l"/>
                <a:tab pos="1928813" algn="l"/>
                <a:tab pos="2571750" algn="l"/>
              </a:tabLst>
              <a:defRPr u="sng">
                <a:solidFill>
                  <a:schemeClr val="tx1"/>
                </a:solidFill>
                <a:latin typeface="Arial" panose="020B0604020202020204" pitchFamily="34" charset="0"/>
                <a:cs typeface="Lucida Sans Unicode" panose="020B0602030504020204" pitchFamily="34" charset="0"/>
              </a:defRPr>
            </a:lvl1pPr>
            <a:lvl2pPr marL="742950" indent="-285750" defTabSz="400050" eaLnBrk="0" hangingPunct="0">
              <a:lnSpc>
                <a:spcPct val="93000"/>
              </a:lnSpc>
              <a:buClr>
                <a:srgbClr val="000000"/>
              </a:buClr>
              <a:buSzPct val="45000"/>
              <a:buFont typeface="StarSymbol"/>
              <a:tabLst>
                <a:tab pos="642938" algn="l"/>
                <a:tab pos="1285875" algn="l"/>
                <a:tab pos="1928813" algn="l"/>
                <a:tab pos="2571750" algn="l"/>
              </a:tabLst>
              <a:defRPr u="sng">
                <a:solidFill>
                  <a:schemeClr val="tx1"/>
                </a:solidFill>
                <a:latin typeface="Arial" panose="020B0604020202020204" pitchFamily="34" charset="0"/>
                <a:cs typeface="Lucida Sans Unicode" panose="020B0602030504020204" pitchFamily="34" charset="0"/>
              </a:defRPr>
            </a:lvl2pPr>
            <a:lvl3pPr marL="1143000" indent="-228600" defTabSz="400050" eaLnBrk="0" hangingPunct="0">
              <a:lnSpc>
                <a:spcPct val="93000"/>
              </a:lnSpc>
              <a:buClr>
                <a:srgbClr val="000000"/>
              </a:buClr>
              <a:buSzPct val="45000"/>
              <a:buFont typeface="StarSymbol"/>
              <a:tabLst>
                <a:tab pos="642938" algn="l"/>
                <a:tab pos="1285875" algn="l"/>
                <a:tab pos="1928813" algn="l"/>
                <a:tab pos="2571750" algn="l"/>
              </a:tabLst>
              <a:defRPr u="sng">
                <a:solidFill>
                  <a:schemeClr val="tx1"/>
                </a:solidFill>
                <a:latin typeface="Arial" panose="020B0604020202020204" pitchFamily="34" charset="0"/>
                <a:cs typeface="Lucida Sans Unicode" panose="020B0602030504020204" pitchFamily="34" charset="0"/>
              </a:defRPr>
            </a:lvl3pPr>
            <a:lvl4pPr marL="1600200" indent="-228600" defTabSz="400050" eaLnBrk="0" hangingPunct="0">
              <a:lnSpc>
                <a:spcPct val="93000"/>
              </a:lnSpc>
              <a:buClr>
                <a:srgbClr val="000000"/>
              </a:buClr>
              <a:buSzPct val="45000"/>
              <a:buFont typeface="StarSymbol"/>
              <a:tabLst>
                <a:tab pos="642938" algn="l"/>
                <a:tab pos="1285875" algn="l"/>
                <a:tab pos="1928813" algn="l"/>
                <a:tab pos="2571750" algn="l"/>
              </a:tabLst>
              <a:defRPr u="sng">
                <a:solidFill>
                  <a:schemeClr val="tx1"/>
                </a:solidFill>
                <a:latin typeface="Arial" panose="020B0604020202020204" pitchFamily="34" charset="0"/>
                <a:cs typeface="Lucida Sans Unicode" panose="020B0602030504020204" pitchFamily="34" charset="0"/>
              </a:defRPr>
            </a:lvl4pPr>
            <a:lvl5pPr marL="2057400" indent="-228600" defTabSz="400050" eaLnBrk="0" hangingPunct="0">
              <a:lnSpc>
                <a:spcPct val="93000"/>
              </a:lnSpc>
              <a:buClr>
                <a:srgbClr val="000000"/>
              </a:buClr>
              <a:buSzPct val="45000"/>
              <a:buFont typeface="StarSymbol"/>
              <a:tabLst>
                <a:tab pos="642938" algn="l"/>
                <a:tab pos="1285875" algn="l"/>
                <a:tab pos="1928813" algn="l"/>
                <a:tab pos="2571750" algn="l"/>
              </a:tabLst>
              <a:defRPr u="sng">
                <a:solidFill>
                  <a:schemeClr val="tx1"/>
                </a:solidFill>
                <a:latin typeface="Arial" panose="020B0604020202020204" pitchFamily="34" charset="0"/>
                <a:cs typeface="Lucida Sans Unicode" panose="020B0602030504020204" pitchFamily="34" charset="0"/>
              </a:defRPr>
            </a:lvl5pPr>
            <a:lvl6pPr marL="2514600" indent="-228600" defTabSz="400050" eaLnBrk="0" fontAlgn="base" hangingPunct="0">
              <a:lnSpc>
                <a:spcPct val="93000"/>
              </a:lnSpc>
              <a:spcBef>
                <a:spcPct val="0"/>
              </a:spcBef>
              <a:spcAft>
                <a:spcPct val="0"/>
              </a:spcAft>
              <a:buClr>
                <a:srgbClr val="000000"/>
              </a:buClr>
              <a:buSzPct val="45000"/>
              <a:buFont typeface="StarSymbol"/>
              <a:tabLst>
                <a:tab pos="642938" algn="l"/>
                <a:tab pos="1285875" algn="l"/>
                <a:tab pos="1928813" algn="l"/>
                <a:tab pos="2571750" algn="l"/>
              </a:tabLst>
              <a:defRPr u="sng">
                <a:solidFill>
                  <a:schemeClr val="tx1"/>
                </a:solidFill>
                <a:latin typeface="Arial" panose="020B0604020202020204" pitchFamily="34" charset="0"/>
                <a:cs typeface="Lucida Sans Unicode" panose="020B0602030504020204" pitchFamily="34" charset="0"/>
              </a:defRPr>
            </a:lvl6pPr>
            <a:lvl7pPr marL="2971800" indent="-228600" defTabSz="400050" eaLnBrk="0" fontAlgn="base" hangingPunct="0">
              <a:lnSpc>
                <a:spcPct val="93000"/>
              </a:lnSpc>
              <a:spcBef>
                <a:spcPct val="0"/>
              </a:spcBef>
              <a:spcAft>
                <a:spcPct val="0"/>
              </a:spcAft>
              <a:buClr>
                <a:srgbClr val="000000"/>
              </a:buClr>
              <a:buSzPct val="45000"/>
              <a:buFont typeface="StarSymbol"/>
              <a:tabLst>
                <a:tab pos="642938" algn="l"/>
                <a:tab pos="1285875" algn="l"/>
                <a:tab pos="1928813" algn="l"/>
                <a:tab pos="2571750" algn="l"/>
              </a:tabLst>
              <a:defRPr u="sng">
                <a:solidFill>
                  <a:schemeClr val="tx1"/>
                </a:solidFill>
                <a:latin typeface="Arial" panose="020B0604020202020204" pitchFamily="34" charset="0"/>
                <a:cs typeface="Lucida Sans Unicode" panose="020B0602030504020204" pitchFamily="34" charset="0"/>
              </a:defRPr>
            </a:lvl7pPr>
            <a:lvl8pPr marL="3429000" indent="-228600" defTabSz="400050" eaLnBrk="0" fontAlgn="base" hangingPunct="0">
              <a:lnSpc>
                <a:spcPct val="93000"/>
              </a:lnSpc>
              <a:spcBef>
                <a:spcPct val="0"/>
              </a:spcBef>
              <a:spcAft>
                <a:spcPct val="0"/>
              </a:spcAft>
              <a:buClr>
                <a:srgbClr val="000000"/>
              </a:buClr>
              <a:buSzPct val="45000"/>
              <a:buFont typeface="StarSymbol"/>
              <a:tabLst>
                <a:tab pos="642938" algn="l"/>
                <a:tab pos="1285875" algn="l"/>
                <a:tab pos="1928813" algn="l"/>
                <a:tab pos="2571750" algn="l"/>
              </a:tabLst>
              <a:defRPr u="sng">
                <a:solidFill>
                  <a:schemeClr val="tx1"/>
                </a:solidFill>
                <a:latin typeface="Arial" panose="020B0604020202020204" pitchFamily="34" charset="0"/>
                <a:cs typeface="Lucida Sans Unicode" panose="020B0602030504020204" pitchFamily="34" charset="0"/>
              </a:defRPr>
            </a:lvl8pPr>
            <a:lvl9pPr marL="3886200" indent="-228600" defTabSz="400050" eaLnBrk="0" fontAlgn="base" hangingPunct="0">
              <a:lnSpc>
                <a:spcPct val="93000"/>
              </a:lnSpc>
              <a:spcBef>
                <a:spcPct val="0"/>
              </a:spcBef>
              <a:spcAft>
                <a:spcPct val="0"/>
              </a:spcAft>
              <a:buClr>
                <a:srgbClr val="000000"/>
              </a:buClr>
              <a:buSzPct val="45000"/>
              <a:buFont typeface="StarSymbol"/>
              <a:tabLst>
                <a:tab pos="642938" algn="l"/>
                <a:tab pos="1285875" algn="l"/>
                <a:tab pos="1928813" algn="l"/>
                <a:tab pos="2571750" algn="l"/>
              </a:tabLst>
              <a:defRPr u="sng">
                <a:solidFill>
                  <a:schemeClr val="tx1"/>
                </a:solidFill>
                <a:latin typeface="Arial" panose="020B0604020202020204" pitchFamily="34" charset="0"/>
                <a:cs typeface="Lucida Sans Unicode" panose="020B0602030504020204" pitchFamily="34" charset="0"/>
              </a:defRPr>
            </a:lvl9pPr>
          </a:lstStyle>
          <a:p>
            <a:pPr eaLnBrk="1">
              <a:lnSpc>
                <a:spcPct val="95000"/>
              </a:lnSpc>
            </a:pPr>
            <a:fld id="{B39CCF11-56EB-409B-A64D-AF39C0ECD776}" type="slidenum">
              <a:rPr lang="en-GB" altLang="it-IT" u="none">
                <a:solidFill>
                  <a:srgbClr val="000000"/>
                </a:solidFill>
                <a:latin typeface="Times New Roman" panose="02020603050405020304" pitchFamily="18" charset="0"/>
              </a:rPr>
              <a:pPr eaLnBrk="1">
                <a:lnSpc>
                  <a:spcPct val="95000"/>
                </a:lnSpc>
              </a:pPr>
              <a:t>4</a:t>
            </a:fld>
            <a:endParaRPr lang="en-GB" altLang="it-IT" u="none">
              <a:solidFill>
                <a:srgbClr val="000000"/>
              </a:solidFill>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xfrm>
            <a:off x="1154113" y="704850"/>
            <a:ext cx="4635500" cy="3476625"/>
          </a:xfrm>
          <a:solidFill>
            <a:srgbClr val="FFFFFF"/>
          </a:solidFill>
          <a:ln>
            <a:solidFill>
              <a:srgbClr val="000000"/>
            </a:solidFill>
            <a:miter lim="800000"/>
            <a:headEnd/>
            <a:tailEnd/>
          </a:ln>
        </p:spPr>
      </p:sp>
      <p:sp>
        <p:nvSpPr>
          <p:cNvPr id="43012" name="Rectangle 3"/>
          <p:cNvSpPr>
            <a:spLocks noGrp="1" noChangeArrowheads="1"/>
          </p:cNvSpPr>
          <p:nvPr>
            <p:ph type="body" idx="1"/>
          </p:nvPr>
        </p:nvSpPr>
        <p:spPr>
          <a:xfrm>
            <a:off x="693738" y="4403725"/>
            <a:ext cx="5559425" cy="40941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1209" tIns="40604" rIns="81209" bIns="40604"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xmlns="" val="692424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1351C43-C6D9-45D5-9B6E-C805FD137ADD}" type="slidenum">
              <a:rPr lang="en-GB" altLang="it-IT">
                <a:solidFill>
                  <a:prstClr val="black"/>
                </a:solidFill>
              </a:rPr>
              <a:pPr/>
              <a:t>7</a:t>
            </a:fld>
            <a:endParaRPr lang="en-GB" altLang="it-IT">
              <a:solidFill>
                <a:prstClr val="black"/>
              </a:solidFill>
            </a:endParaRPr>
          </a:p>
        </p:txBody>
      </p:sp>
      <p:sp>
        <p:nvSpPr>
          <p:cNvPr id="131074" name="Rectangle 2"/>
          <p:cNvSpPr>
            <a:spLocks noGrp="1" noRot="1" noChangeAspect="1" noChangeArrowheads="1" noTextEdit="1"/>
          </p:cNvSpPr>
          <p:nvPr>
            <p:ph type="sldImg"/>
          </p:nvPr>
        </p:nvSpPr>
        <p:spPr bwMode="auto">
          <a:xfrm>
            <a:off x="1157288" y="695325"/>
            <a:ext cx="4635500" cy="3476625"/>
          </a:xfrm>
          <a:prstGeom prst="rect">
            <a:avLst/>
          </a:prstGeom>
          <a:solidFill>
            <a:srgbClr val="FFFFFF"/>
          </a:solidFill>
          <a:ln>
            <a:solidFill>
              <a:srgbClr val="000000"/>
            </a:solidFill>
            <a:miter lim="800000"/>
            <a:headEnd/>
            <a:tailEnd/>
          </a:ln>
        </p:spPr>
      </p:sp>
      <p:sp>
        <p:nvSpPr>
          <p:cNvPr id="131075" name="Rectangle 3"/>
          <p:cNvSpPr>
            <a:spLocks noGrp="1" noChangeArrowheads="1"/>
          </p:cNvSpPr>
          <p:nvPr>
            <p:ph type="body" idx="1"/>
          </p:nvPr>
        </p:nvSpPr>
        <p:spPr bwMode="auto">
          <a:xfrm>
            <a:off x="925513" y="4403725"/>
            <a:ext cx="5095875" cy="4171950"/>
          </a:xfrm>
          <a:prstGeom prst="rect">
            <a:avLst/>
          </a:prstGeom>
          <a:solidFill>
            <a:srgbClr val="FFFFFF"/>
          </a:solidFill>
          <a:ln>
            <a:solidFill>
              <a:srgbClr val="000000"/>
            </a:solidFill>
            <a:miter lim="800000"/>
            <a:headEnd/>
            <a:tailEnd/>
          </a:ln>
        </p:spPr>
        <p:txBody>
          <a:bodyPr lIns="92669" tIns="46335" rIns="92669" bIns="46335"/>
          <a:lstStyle/>
          <a:p>
            <a:endParaRPr lang="en-US" altLang="it-IT" dirty="0"/>
          </a:p>
        </p:txBody>
      </p:sp>
    </p:spTree>
    <p:extLst>
      <p:ext uri="{BB962C8B-B14F-4D97-AF65-F5344CB8AC3E}">
        <p14:creationId xmlns:p14="http://schemas.microsoft.com/office/powerpoint/2010/main" xmlns="" val="110523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724155B-2C78-4596-9172-706F3AEE2E7E}" type="slidenum">
              <a:rPr lang="it-IT" smtClean="0">
                <a:solidFill>
                  <a:prstClr val="black"/>
                </a:solidFill>
              </a:rPr>
              <a:pPr>
                <a:defRPr/>
              </a:pPr>
              <a:t>8</a:t>
            </a:fld>
            <a:endParaRPr lang="it-IT">
              <a:solidFill>
                <a:prstClr val="black"/>
              </a:solidFill>
            </a:endParaRPr>
          </a:p>
        </p:txBody>
      </p:sp>
    </p:spTree>
    <p:extLst>
      <p:ext uri="{BB962C8B-B14F-4D97-AF65-F5344CB8AC3E}">
        <p14:creationId xmlns:p14="http://schemas.microsoft.com/office/powerpoint/2010/main" xmlns="" val="3922476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defTabSz="400050" eaLnBrk="0" hangingPunct="0">
              <a:lnSpc>
                <a:spcPct val="93000"/>
              </a:lnSpc>
              <a:buClr>
                <a:srgbClr val="000000"/>
              </a:buClr>
              <a:buSzPct val="45000"/>
              <a:buFont typeface="StarSymbol"/>
              <a:tabLst>
                <a:tab pos="642938" algn="l"/>
                <a:tab pos="1285875" algn="l"/>
                <a:tab pos="1928813" algn="l"/>
                <a:tab pos="2571750" algn="l"/>
              </a:tabLst>
              <a:defRPr u="sng">
                <a:solidFill>
                  <a:schemeClr val="tx1"/>
                </a:solidFill>
                <a:latin typeface="Arial" panose="020B0604020202020204" pitchFamily="34" charset="0"/>
                <a:cs typeface="Lucida Sans Unicode" panose="020B0602030504020204" pitchFamily="34" charset="0"/>
              </a:defRPr>
            </a:lvl1pPr>
            <a:lvl2pPr marL="742950" indent="-285750" defTabSz="400050" eaLnBrk="0" hangingPunct="0">
              <a:lnSpc>
                <a:spcPct val="93000"/>
              </a:lnSpc>
              <a:buClr>
                <a:srgbClr val="000000"/>
              </a:buClr>
              <a:buSzPct val="45000"/>
              <a:buFont typeface="StarSymbol"/>
              <a:tabLst>
                <a:tab pos="642938" algn="l"/>
                <a:tab pos="1285875" algn="l"/>
                <a:tab pos="1928813" algn="l"/>
                <a:tab pos="2571750" algn="l"/>
              </a:tabLst>
              <a:defRPr u="sng">
                <a:solidFill>
                  <a:schemeClr val="tx1"/>
                </a:solidFill>
                <a:latin typeface="Arial" panose="020B0604020202020204" pitchFamily="34" charset="0"/>
                <a:cs typeface="Lucida Sans Unicode" panose="020B0602030504020204" pitchFamily="34" charset="0"/>
              </a:defRPr>
            </a:lvl2pPr>
            <a:lvl3pPr marL="1143000" indent="-228600" defTabSz="400050" eaLnBrk="0" hangingPunct="0">
              <a:lnSpc>
                <a:spcPct val="93000"/>
              </a:lnSpc>
              <a:buClr>
                <a:srgbClr val="000000"/>
              </a:buClr>
              <a:buSzPct val="45000"/>
              <a:buFont typeface="StarSymbol"/>
              <a:tabLst>
                <a:tab pos="642938" algn="l"/>
                <a:tab pos="1285875" algn="l"/>
                <a:tab pos="1928813" algn="l"/>
                <a:tab pos="2571750" algn="l"/>
              </a:tabLst>
              <a:defRPr u="sng">
                <a:solidFill>
                  <a:schemeClr val="tx1"/>
                </a:solidFill>
                <a:latin typeface="Arial" panose="020B0604020202020204" pitchFamily="34" charset="0"/>
                <a:cs typeface="Lucida Sans Unicode" panose="020B0602030504020204" pitchFamily="34" charset="0"/>
              </a:defRPr>
            </a:lvl3pPr>
            <a:lvl4pPr marL="1600200" indent="-228600" defTabSz="400050" eaLnBrk="0" hangingPunct="0">
              <a:lnSpc>
                <a:spcPct val="93000"/>
              </a:lnSpc>
              <a:buClr>
                <a:srgbClr val="000000"/>
              </a:buClr>
              <a:buSzPct val="45000"/>
              <a:buFont typeface="StarSymbol"/>
              <a:tabLst>
                <a:tab pos="642938" algn="l"/>
                <a:tab pos="1285875" algn="l"/>
                <a:tab pos="1928813" algn="l"/>
                <a:tab pos="2571750" algn="l"/>
              </a:tabLst>
              <a:defRPr u="sng">
                <a:solidFill>
                  <a:schemeClr val="tx1"/>
                </a:solidFill>
                <a:latin typeface="Arial" panose="020B0604020202020204" pitchFamily="34" charset="0"/>
                <a:cs typeface="Lucida Sans Unicode" panose="020B0602030504020204" pitchFamily="34" charset="0"/>
              </a:defRPr>
            </a:lvl4pPr>
            <a:lvl5pPr marL="2057400" indent="-228600" defTabSz="400050" eaLnBrk="0" hangingPunct="0">
              <a:lnSpc>
                <a:spcPct val="93000"/>
              </a:lnSpc>
              <a:buClr>
                <a:srgbClr val="000000"/>
              </a:buClr>
              <a:buSzPct val="45000"/>
              <a:buFont typeface="StarSymbol"/>
              <a:tabLst>
                <a:tab pos="642938" algn="l"/>
                <a:tab pos="1285875" algn="l"/>
                <a:tab pos="1928813" algn="l"/>
                <a:tab pos="2571750" algn="l"/>
              </a:tabLst>
              <a:defRPr u="sng">
                <a:solidFill>
                  <a:schemeClr val="tx1"/>
                </a:solidFill>
                <a:latin typeface="Arial" panose="020B0604020202020204" pitchFamily="34" charset="0"/>
                <a:cs typeface="Lucida Sans Unicode" panose="020B0602030504020204" pitchFamily="34" charset="0"/>
              </a:defRPr>
            </a:lvl5pPr>
            <a:lvl6pPr marL="2514600" indent="-228600" defTabSz="400050" eaLnBrk="0" fontAlgn="base" hangingPunct="0">
              <a:lnSpc>
                <a:spcPct val="93000"/>
              </a:lnSpc>
              <a:spcBef>
                <a:spcPct val="0"/>
              </a:spcBef>
              <a:spcAft>
                <a:spcPct val="0"/>
              </a:spcAft>
              <a:buClr>
                <a:srgbClr val="000000"/>
              </a:buClr>
              <a:buSzPct val="45000"/>
              <a:buFont typeface="StarSymbol"/>
              <a:tabLst>
                <a:tab pos="642938" algn="l"/>
                <a:tab pos="1285875" algn="l"/>
                <a:tab pos="1928813" algn="l"/>
                <a:tab pos="2571750" algn="l"/>
              </a:tabLst>
              <a:defRPr u="sng">
                <a:solidFill>
                  <a:schemeClr val="tx1"/>
                </a:solidFill>
                <a:latin typeface="Arial" panose="020B0604020202020204" pitchFamily="34" charset="0"/>
                <a:cs typeface="Lucida Sans Unicode" panose="020B0602030504020204" pitchFamily="34" charset="0"/>
              </a:defRPr>
            </a:lvl6pPr>
            <a:lvl7pPr marL="2971800" indent="-228600" defTabSz="400050" eaLnBrk="0" fontAlgn="base" hangingPunct="0">
              <a:lnSpc>
                <a:spcPct val="93000"/>
              </a:lnSpc>
              <a:spcBef>
                <a:spcPct val="0"/>
              </a:spcBef>
              <a:spcAft>
                <a:spcPct val="0"/>
              </a:spcAft>
              <a:buClr>
                <a:srgbClr val="000000"/>
              </a:buClr>
              <a:buSzPct val="45000"/>
              <a:buFont typeface="StarSymbol"/>
              <a:tabLst>
                <a:tab pos="642938" algn="l"/>
                <a:tab pos="1285875" algn="l"/>
                <a:tab pos="1928813" algn="l"/>
                <a:tab pos="2571750" algn="l"/>
              </a:tabLst>
              <a:defRPr u="sng">
                <a:solidFill>
                  <a:schemeClr val="tx1"/>
                </a:solidFill>
                <a:latin typeface="Arial" panose="020B0604020202020204" pitchFamily="34" charset="0"/>
                <a:cs typeface="Lucida Sans Unicode" panose="020B0602030504020204" pitchFamily="34" charset="0"/>
              </a:defRPr>
            </a:lvl7pPr>
            <a:lvl8pPr marL="3429000" indent="-228600" defTabSz="400050" eaLnBrk="0" fontAlgn="base" hangingPunct="0">
              <a:lnSpc>
                <a:spcPct val="93000"/>
              </a:lnSpc>
              <a:spcBef>
                <a:spcPct val="0"/>
              </a:spcBef>
              <a:spcAft>
                <a:spcPct val="0"/>
              </a:spcAft>
              <a:buClr>
                <a:srgbClr val="000000"/>
              </a:buClr>
              <a:buSzPct val="45000"/>
              <a:buFont typeface="StarSymbol"/>
              <a:tabLst>
                <a:tab pos="642938" algn="l"/>
                <a:tab pos="1285875" algn="l"/>
                <a:tab pos="1928813" algn="l"/>
                <a:tab pos="2571750" algn="l"/>
              </a:tabLst>
              <a:defRPr u="sng">
                <a:solidFill>
                  <a:schemeClr val="tx1"/>
                </a:solidFill>
                <a:latin typeface="Arial" panose="020B0604020202020204" pitchFamily="34" charset="0"/>
                <a:cs typeface="Lucida Sans Unicode" panose="020B0602030504020204" pitchFamily="34" charset="0"/>
              </a:defRPr>
            </a:lvl8pPr>
            <a:lvl9pPr marL="3886200" indent="-228600" defTabSz="400050" eaLnBrk="0" fontAlgn="base" hangingPunct="0">
              <a:lnSpc>
                <a:spcPct val="93000"/>
              </a:lnSpc>
              <a:spcBef>
                <a:spcPct val="0"/>
              </a:spcBef>
              <a:spcAft>
                <a:spcPct val="0"/>
              </a:spcAft>
              <a:buClr>
                <a:srgbClr val="000000"/>
              </a:buClr>
              <a:buSzPct val="45000"/>
              <a:buFont typeface="StarSymbol"/>
              <a:tabLst>
                <a:tab pos="642938" algn="l"/>
                <a:tab pos="1285875" algn="l"/>
                <a:tab pos="1928813" algn="l"/>
                <a:tab pos="2571750" algn="l"/>
              </a:tabLst>
              <a:defRPr u="sng">
                <a:solidFill>
                  <a:schemeClr val="tx1"/>
                </a:solidFill>
                <a:latin typeface="Arial" panose="020B0604020202020204" pitchFamily="34" charset="0"/>
                <a:cs typeface="Lucida Sans Unicode" panose="020B0602030504020204" pitchFamily="34" charset="0"/>
              </a:defRPr>
            </a:lvl9pPr>
          </a:lstStyle>
          <a:p>
            <a:pPr eaLnBrk="1">
              <a:lnSpc>
                <a:spcPct val="95000"/>
              </a:lnSpc>
            </a:pPr>
            <a:fld id="{47EC2C93-4D28-4A96-BCDB-DEF7DAA85D4B}" type="slidenum">
              <a:rPr lang="en-GB" altLang="it-IT" u="none">
                <a:solidFill>
                  <a:srgbClr val="000000"/>
                </a:solidFill>
                <a:latin typeface="Times New Roman" panose="02020603050405020304" pitchFamily="18" charset="0"/>
              </a:rPr>
              <a:pPr eaLnBrk="1">
                <a:lnSpc>
                  <a:spcPct val="95000"/>
                </a:lnSpc>
              </a:pPr>
              <a:t>9</a:t>
            </a:fld>
            <a:endParaRPr lang="en-GB" altLang="it-IT" u="none">
              <a:solidFill>
                <a:srgbClr val="000000"/>
              </a:solidFill>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xfrm>
            <a:off x="1154113" y="704850"/>
            <a:ext cx="4635500" cy="3476625"/>
          </a:xfrm>
          <a:solidFill>
            <a:srgbClr val="FFFFFF"/>
          </a:solidFill>
          <a:ln>
            <a:solidFill>
              <a:srgbClr val="000000"/>
            </a:solidFill>
            <a:miter lim="800000"/>
            <a:headEnd/>
            <a:tailEnd/>
          </a:ln>
        </p:spPr>
      </p:sp>
      <p:sp>
        <p:nvSpPr>
          <p:cNvPr id="47108" name="Rectangle 3"/>
          <p:cNvSpPr>
            <a:spLocks noGrp="1" noChangeArrowheads="1"/>
          </p:cNvSpPr>
          <p:nvPr>
            <p:ph type="body" idx="1"/>
          </p:nvPr>
        </p:nvSpPr>
        <p:spPr>
          <a:xfrm>
            <a:off x="693738" y="4403725"/>
            <a:ext cx="5559425" cy="40941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1209" tIns="40604" rIns="81209" bIns="40604"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xmlns="" val="3880653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8013C77-F4D5-4840-B938-FFE2C7DCCE4E}" type="datetimeFigureOut">
              <a:rPr lang="it-IT" smtClean="0"/>
              <a:pPr/>
              <a:t>04/06/2015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20E176E-6FAB-43E1-8E01-5B11B0D3D809}"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8013C77-F4D5-4840-B938-FFE2C7DCCE4E}" type="datetimeFigureOut">
              <a:rPr lang="it-IT" smtClean="0"/>
              <a:pPr/>
              <a:t>04/06/2015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20E176E-6FAB-43E1-8E01-5B11B0D3D80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8013C77-F4D5-4840-B938-FFE2C7DCCE4E}" type="datetimeFigureOut">
              <a:rPr lang="it-IT" smtClean="0"/>
              <a:pPr/>
              <a:t>04/06/2015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20E176E-6FAB-43E1-8E01-5B11B0D3D809}"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xmlns="" val="196003082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39140592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xmlns="" val="156600780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15820484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375294191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Tree>
    <p:extLst>
      <p:ext uri="{BB962C8B-B14F-4D97-AF65-F5344CB8AC3E}">
        <p14:creationId xmlns:p14="http://schemas.microsoft.com/office/powerpoint/2010/main" xmlns="" val="277371842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5809416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8760876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8013C77-F4D5-4840-B938-FFE2C7DCCE4E}" type="datetimeFigureOut">
              <a:rPr lang="it-IT" smtClean="0"/>
              <a:pPr/>
              <a:t>04/06/2015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20E176E-6FAB-43E1-8E01-5B11B0D3D809}"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283608049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97258502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10154109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uto ad insiemi">
    <p:spTree>
      <p:nvGrpSpPr>
        <p:cNvPr id="1" name=""/>
        <p:cNvGrpSpPr/>
        <p:nvPr/>
      </p:nvGrpSpPr>
      <p:grpSpPr>
        <a:xfrm>
          <a:off x="0" y="0"/>
          <a:ext cx="0" cy="0"/>
          <a:chOff x="0" y="0"/>
          <a:chExt cx="0" cy="0"/>
        </a:xfrm>
      </p:grpSpPr>
      <p:sp>
        <p:nvSpPr>
          <p:cNvPr id="2" name="Titolo 1"/>
          <p:cNvSpPr>
            <a:spLocks noGrp="1"/>
          </p:cNvSpPr>
          <p:nvPr>
            <p:ph type="title"/>
          </p:nvPr>
        </p:nvSpPr>
        <p:spPr>
          <a:xfrm>
            <a:off x="615951" y="50260"/>
            <a:ext cx="6917625" cy="362820"/>
          </a:xfrm>
          <a:prstGeom prst="rect">
            <a:avLst/>
          </a:prstGeom>
          <a:noFill/>
          <a:ln w="9525">
            <a:noFill/>
            <a:miter lim="800000"/>
            <a:headEnd/>
            <a:tailEnd/>
          </a:ln>
        </p:spPr>
        <p:txBody>
          <a:bodyPr/>
          <a:lstStyle>
            <a:lvl1pPr>
              <a:defRPr lang="it-IT"/>
            </a:lvl1pPr>
          </a:lstStyle>
          <a:p>
            <a:pPr lvl="0"/>
            <a:r>
              <a:rPr lang="it-IT" smtClean="0"/>
              <a:t>Fare clic per modificare lo stile del titolo</a:t>
            </a:r>
            <a:endParaRPr lang="it-IT"/>
          </a:p>
        </p:txBody>
      </p:sp>
      <p:sp>
        <p:nvSpPr>
          <p:cNvPr id="3" name="Segnaposto contenuto 2"/>
          <p:cNvSpPr>
            <a:spLocks noGrp="1"/>
          </p:cNvSpPr>
          <p:nvPr>
            <p:ph sz="half" idx="1"/>
          </p:nvPr>
        </p:nvSpPr>
        <p:spPr>
          <a:xfrm>
            <a:off x="615951" y="991414"/>
            <a:ext cx="6467488" cy="1632242"/>
          </a:xfrm>
          <a:prstGeom prst="rect">
            <a:avLst/>
          </a:prstGeom>
          <a:solidFill>
            <a:srgbClr val="EFEFEF"/>
          </a:solidFill>
          <a:ln>
            <a:noFill/>
          </a:ln>
        </p:spPr>
        <p:txBody>
          <a:bodyPr lIns="180000" tIns="180000" rIns="0" bIns="0"/>
          <a:lstStyle>
            <a:lvl1pPr>
              <a:defRPr sz="1540">
                <a:latin typeface="+mn-lt"/>
              </a:defRPr>
            </a:lvl1pPr>
            <a:lvl2pPr>
              <a:defRPr sz="1540"/>
            </a:lvl2pPr>
            <a:lvl3pPr>
              <a:defRPr sz="1540"/>
            </a:lvl3pPr>
            <a:lvl4pPr>
              <a:defRPr sz="1540"/>
            </a:lvl4pPr>
            <a:lvl5pPr>
              <a:defRPr sz="1540"/>
            </a:lvl5pPr>
            <a:lvl6pPr>
              <a:defRPr sz="1797"/>
            </a:lvl6pPr>
            <a:lvl7pPr>
              <a:defRPr sz="1797"/>
            </a:lvl7pPr>
            <a:lvl8pPr>
              <a:defRPr sz="1797"/>
            </a:lvl8pPr>
            <a:lvl9pPr>
              <a:defRPr sz="1797"/>
            </a:lvl9pPr>
          </a:lstStyle>
          <a:p>
            <a:pPr lvl="0"/>
            <a:r>
              <a:rPr lang="it-IT" dirty="0" smtClean="0"/>
              <a:t>Fare clic per modificare stili del testo dello schema</a:t>
            </a:r>
          </a:p>
        </p:txBody>
      </p:sp>
      <p:sp>
        <p:nvSpPr>
          <p:cNvPr id="8" name="Segnaposto testo 8"/>
          <p:cNvSpPr>
            <a:spLocks noGrp="1"/>
          </p:cNvSpPr>
          <p:nvPr>
            <p:ph type="body" sz="quarter" idx="13"/>
          </p:nvPr>
        </p:nvSpPr>
        <p:spPr>
          <a:xfrm>
            <a:off x="615952" y="424713"/>
            <a:ext cx="5064508" cy="250068"/>
          </a:xfrm>
          <a:prstGeom prst="rect">
            <a:avLst/>
          </a:prstGeom>
        </p:spPr>
        <p:txBody>
          <a:bodyPr vert="horz" lIns="0" tIns="0" rIns="0" bIns="0">
            <a:spAutoFit/>
          </a:bodyPr>
          <a:lstStyle>
            <a:lvl1pPr>
              <a:defRPr lang="it-IT" sz="1625" b="0" i="0" noProof="0" smtClean="0">
                <a:solidFill>
                  <a:srgbClr val="4D4D4D"/>
                </a:solidFill>
                <a:latin typeface="Kozuka Gothic Pro R" pitchFamily="34" charset="-128"/>
                <a:ea typeface="Kozuka Gothic Pro R" pitchFamily="34" charset="-128"/>
                <a:cs typeface="Kozuka Gothic Pro R" pitchFamily="34" charset="-128"/>
              </a:defRPr>
            </a:lvl1pPr>
          </a:lstStyle>
          <a:p>
            <a:pPr lvl="0"/>
            <a:r>
              <a:rPr lang="it-IT" noProof="0" smtClean="0"/>
              <a:t>Fare clic per modificare stili del testo dello schema</a:t>
            </a:r>
          </a:p>
        </p:txBody>
      </p:sp>
      <p:sp>
        <p:nvSpPr>
          <p:cNvPr id="9" name="Segnaposto testo 22"/>
          <p:cNvSpPr>
            <a:spLocks noGrp="1"/>
          </p:cNvSpPr>
          <p:nvPr>
            <p:ph type="body" sz="quarter" idx="16"/>
          </p:nvPr>
        </p:nvSpPr>
        <p:spPr>
          <a:xfrm>
            <a:off x="7567260" y="208615"/>
            <a:ext cx="1207340" cy="326448"/>
          </a:xfrm>
          <a:prstGeom prst="rect">
            <a:avLst/>
          </a:prstGeom>
        </p:spPr>
        <p:txBody>
          <a:bodyPr vert="horz" lIns="0" tIns="0" rIns="0" bIns="0">
            <a:normAutofit/>
          </a:bodyPr>
          <a:lstStyle>
            <a:lvl1pPr>
              <a:defRPr lang="it-IT" sz="1369" b="0" i="0" dirty="0" smtClean="0">
                <a:latin typeface="+mn-lt"/>
                <a:cs typeface="Titillium WebLight" pitchFamily="2" charset="0"/>
              </a:defRPr>
            </a:lvl1pPr>
          </a:lstStyle>
          <a:p>
            <a:pPr lvl="0"/>
            <a:r>
              <a:rPr lang="it-IT" smtClean="0"/>
              <a:t>Fare clic per modificare stili del testo dello schema</a:t>
            </a:r>
          </a:p>
        </p:txBody>
      </p:sp>
      <p:sp>
        <p:nvSpPr>
          <p:cNvPr id="12" name="Segnaposto contenuto 2"/>
          <p:cNvSpPr>
            <a:spLocks noGrp="1"/>
          </p:cNvSpPr>
          <p:nvPr>
            <p:ph sz="half" idx="18"/>
          </p:nvPr>
        </p:nvSpPr>
        <p:spPr>
          <a:xfrm>
            <a:off x="615951" y="4419121"/>
            <a:ext cx="6467488" cy="1632242"/>
          </a:xfrm>
          <a:prstGeom prst="rect">
            <a:avLst/>
          </a:prstGeom>
          <a:solidFill>
            <a:srgbClr val="EFEFEF"/>
          </a:solidFill>
          <a:ln>
            <a:noFill/>
          </a:ln>
        </p:spPr>
        <p:txBody>
          <a:bodyPr lIns="180000" tIns="180000" rIns="0" bIns="0"/>
          <a:lstStyle>
            <a:lvl1pPr>
              <a:defRPr sz="1540">
                <a:latin typeface="+mn-lt"/>
              </a:defRPr>
            </a:lvl1pPr>
            <a:lvl2pPr>
              <a:defRPr sz="1540"/>
            </a:lvl2pPr>
            <a:lvl3pPr>
              <a:defRPr sz="1540"/>
            </a:lvl3pPr>
            <a:lvl4pPr>
              <a:defRPr sz="1540"/>
            </a:lvl4pPr>
            <a:lvl5pPr>
              <a:defRPr sz="1540"/>
            </a:lvl5pPr>
            <a:lvl6pPr>
              <a:defRPr sz="1797"/>
            </a:lvl6pPr>
            <a:lvl7pPr>
              <a:defRPr sz="1797"/>
            </a:lvl7pPr>
            <a:lvl8pPr>
              <a:defRPr sz="1797"/>
            </a:lvl8pPr>
            <a:lvl9pPr>
              <a:defRPr sz="1797"/>
            </a:lvl9pPr>
          </a:lstStyle>
          <a:p>
            <a:pPr lvl="0"/>
            <a:r>
              <a:rPr lang="it-IT" smtClean="0"/>
              <a:t>Fare clic per modificare stili del testo dello schema</a:t>
            </a:r>
          </a:p>
        </p:txBody>
      </p:sp>
      <p:sp>
        <p:nvSpPr>
          <p:cNvPr id="13" name="Segnaposto contenuto 2"/>
          <p:cNvSpPr>
            <a:spLocks noGrp="1"/>
          </p:cNvSpPr>
          <p:nvPr>
            <p:ph sz="half" idx="19"/>
          </p:nvPr>
        </p:nvSpPr>
        <p:spPr>
          <a:xfrm>
            <a:off x="615951" y="2702004"/>
            <a:ext cx="6467488" cy="1632242"/>
          </a:xfrm>
          <a:prstGeom prst="rect">
            <a:avLst/>
          </a:prstGeom>
          <a:solidFill>
            <a:srgbClr val="EFEFEF"/>
          </a:solidFill>
          <a:ln>
            <a:noFill/>
          </a:ln>
        </p:spPr>
        <p:txBody>
          <a:bodyPr lIns="180000" tIns="180000" rIns="0" bIns="0"/>
          <a:lstStyle>
            <a:lvl1pPr>
              <a:defRPr sz="1540">
                <a:latin typeface="+mn-lt"/>
              </a:defRPr>
            </a:lvl1pPr>
            <a:lvl2pPr>
              <a:defRPr sz="1540"/>
            </a:lvl2pPr>
            <a:lvl3pPr>
              <a:defRPr sz="1540"/>
            </a:lvl3pPr>
            <a:lvl4pPr>
              <a:defRPr sz="1540"/>
            </a:lvl4pPr>
            <a:lvl5pPr>
              <a:defRPr sz="1540"/>
            </a:lvl5pPr>
            <a:lvl6pPr>
              <a:defRPr sz="1797"/>
            </a:lvl6pPr>
            <a:lvl7pPr>
              <a:defRPr sz="1797"/>
            </a:lvl7pPr>
            <a:lvl8pPr>
              <a:defRPr sz="1797"/>
            </a:lvl8pPr>
            <a:lvl9pPr>
              <a:defRPr sz="1797"/>
            </a:lvl9pPr>
          </a:lstStyle>
          <a:p>
            <a:pPr lvl="0"/>
            <a:r>
              <a:rPr lang="it-IT" smtClean="0"/>
              <a:t>Fare clic per modificare stili del testo dello schema</a:t>
            </a:r>
          </a:p>
        </p:txBody>
      </p:sp>
      <p:sp>
        <p:nvSpPr>
          <p:cNvPr id="10" name="Segnaposto data 4"/>
          <p:cNvSpPr>
            <a:spLocks noGrp="1"/>
          </p:cNvSpPr>
          <p:nvPr>
            <p:ph type="dt" sz="half" idx="20"/>
          </p:nvPr>
        </p:nvSpPr>
        <p:spPr>
          <a:xfrm>
            <a:off x="6649194" y="6274985"/>
            <a:ext cx="1760081" cy="446259"/>
          </a:xfrm>
          <a:prstGeom prst="rect">
            <a:avLst/>
          </a:prstGeom>
        </p:spPr>
        <p:txBody>
          <a:bodyPr/>
          <a:lstStyle>
            <a:lvl1pPr>
              <a:defRPr/>
            </a:lvl1pPr>
          </a:lstStyle>
          <a:p>
            <a:pPr fontAlgn="base">
              <a:spcBef>
                <a:spcPct val="0"/>
              </a:spcBef>
              <a:spcAft>
                <a:spcPct val="0"/>
              </a:spcAft>
              <a:defRPr/>
            </a:pPr>
            <a:r>
              <a:rPr lang="it-IT">
                <a:solidFill>
                  <a:srgbClr val="000000"/>
                </a:solidFill>
              </a:rPr>
              <a:t>Bologna , 06/3/2014</a:t>
            </a:r>
          </a:p>
        </p:txBody>
      </p:sp>
      <p:sp>
        <p:nvSpPr>
          <p:cNvPr id="11" name="Segnaposto piè di pagina 5"/>
          <p:cNvSpPr>
            <a:spLocks noGrp="1"/>
          </p:cNvSpPr>
          <p:nvPr>
            <p:ph type="ftr" sz="quarter" idx="21"/>
          </p:nvPr>
        </p:nvSpPr>
        <p:spPr>
          <a:xfrm>
            <a:off x="2554562" y="6508191"/>
            <a:ext cx="4094632" cy="223129"/>
          </a:xfrm>
          <a:prstGeom prst="rect">
            <a:avLst/>
          </a:prstGeom>
        </p:spPr>
        <p:txBody>
          <a:bodyPr/>
          <a:lstStyle>
            <a:lvl1pPr>
              <a:defRPr/>
            </a:lvl1pPr>
          </a:lstStyle>
          <a:p>
            <a:pPr fontAlgn="base">
              <a:spcBef>
                <a:spcPct val="0"/>
              </a:spcBef>
              <a:spcAft>
                <a:spcPct val="0"/>
              </a:spcAft>
              <a:defRPr/>
            </a:pPr>
            <a:r>
              <a:rPr lang="pl-PL">
                <a:solidFill>
                  <a:srgbClr val="000000"/>
                </a:solidFill>
              </a:rPr>
              <a:t>www.infocamere.it            www.registroimprese.it</a:t>
            </a:r>
            <a:endParaRPr lang="it-IT">
              <a:solidFill>
                <a:srgbClr val="000000"/>
              </a:solidFill>
            </a:endParaRPr>
          </a:p>
        </p:txBody>
      </p:sp>
      <p:sp>
        <p:nvSpPr>
          <p:cNvPr id="14" name="Segnaposto numero diapositiva 6"/>
          <p:cNvSpPr>
            <a:spLocks noGrp="1"/>
          </p:cNvSpPr>
          <p:nvPr>
            <p:ph type="sldNum" sz="quarter" idx="22"/>
          </p:nvPr>
        </p:nvSpPr>
        <p:spPr>
          <a:xfrm>
            <a:off x="8202846" y="6407423"/>
            <a:ext cx="574471" cy="446259"/>
          </a:xfrm>
          <a:prstGeom prst="rect">
            <a:avLst/>
          </a:prstGeom>
        </p:spPr>
        <p:txBody>
          <a:bodyPr numCol="1" compatLnSpc="1">
            <a:prstTxWarp prst="textNoShape">
              <a:avLst/>
            </a:prstTxWarp>
          </a:bodyPr>
          <a:lstStyle>
            <a:lvl1pPr defTabSz="445459" fontAlgn="base">
              <a:spcBef>
                <a:spcPct val="0"/>
              </a:spcBef>
              <a:spcAft>
                <a:spcPct val="0"/>
              </a:spcAft>
              <a:defRPr lang="it-IT"/>
            </a:lvl1pPr>
          </a:lstStyle>
          <a:p>
            <a:pPr>
              <a:defRPr/>
            </a:pPr>
            <a:fld id="{6611642E-7D69-4A41-B31B-6D3D33DB9571}" type="slidenum">
              <a:rPr>
                <a:solidFill>
                  <a:srgbClr val="000000"/>
                </a:solidFill>
              </a:rPr>
              <a:pPr>
                <a:defRPr/>
              </a:pPr>
              <a:t>‹N›</a:t>
            </a:fld>
            <a:endParaRPr>
              <a:solidFill>
                <a:srgbClr val="000000"/>
              </a:solidFill>
            </a:endParaRPr>
          </a:p>
        </p:txBody>
      </p:sp>
    </p:spTree>
    <p:extLst>
      <p:ext uri="{BB962C8B-B14F-4D97-AF65-F5344CB8AC3E}">
        <p14:creationId xmlns:p14="http://schemas.microsoft.com/office/powerpoint/2010/main" xmlns="" val="1299019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xmlns="" val="299308289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24926760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xmlns="" val="24386867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57325322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204739046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Tree>
    <p:extLst>
      <p:ext uri="{BB962C8B-B14F-4D97-AF65-F5344CB8AC3E}">
        <p14:creationId xmlns:p14="http://schemas.microsoft.com/office/powerpoint/2010/main" xmlns="" val="363130231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8013C77-F4D5-4840-B938-FFE2C7DCCE4E}" type="datetimeFigureOut">
              <a:rPr lang="it-IT" smtClean="0"/>
              <a:pPr/>
              <a:t>04/06/2015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20E176E-6FAB-43E1-8E01-5B11B0D3D809}" type="slidenum">
              <a:rPr lang="it-IT" smtClean="0"/>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704869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152155907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335956157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365018388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422922597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uto ad insiemi">
    <p:spTree>
      <p:nvGrpSpPr>
        <p:cNvPr id="1" name=""/>
        <p:cNvGrpSpPr/>
        <p:nvPr/>
      </p:nvGrpSpPr>
      <p:grpSpPr>
        <a:xfrm>
          <a:off x="0" y="0"/>
          <a:ext cx="0" cy="0"/>
          <a:chOff x="0" y="0"/>
          <a:chExt cx="0" cy="0"/>
        </a:xfrm>
      </p:grpSpPr>
      <p:sp>
        <p:nvSpPr>
          <p:cNvPr id="2" name="Titolo 1"/>
          <p:cNvSpPr>
            <a:spLocks noGrp="1"/>
          </p:cNvSpPr>
          <p:nvPr>
            <p:ph type="title"/>
          </p:nvPr>
        </p:nvSpPr>
        <p:spPr>
          <a:xfrm>
            <a:off x="615951" y="50260"/>
            <a:ext cx="6917625" cy="362820"/>
          </a:xfrm>
          <a:prstGeom prst="rect">
            <a:avLst/>
          </a:prstGeom>
          <a:noFill/>
          <a:ln w="9525">
            <a:noFill/>
            <a:miter lim="800000"/>
            <a:headEnd/>
            <a:tailEnd/>
          </a:ln>
        </p:spPr>
        <p:txBody>
          <a:bodyPr/>
          <a:lstStyle>
            <a:lvl1pPr>
              <a:defRPr lang="it-IT"/>
            </a:lvl1pPr>
          </a:lstStyle>
          <a:p>
            <a:pPr lvl="0"/>
            <a:r>
              <a:rPr lang="it-IT" smtClean="0"/>
              <a:t>Fare clic per modificare lo stile del titolo</a:t>
            </a:r>
            <a:endParaRPr lang="it-IT"/>
          </a:p>
        </p:txBody>
      </p:sp>
      <p:sp>
        <p:nvSpPr>
          <p:cNvPr id="3" name="Segnaposto contenuto 2"/>
          <p:cNvSpPr>
            <a:spLocks noGrp="1"/>
          </p:cNvSpPr>
          <p:nvPr>
            <p:ph sz="half" idx="1"/>
          </p:nvPr>
        </p:nvSpPr>
        <p:spPr>
          <a:xfrm>
            <a:off x="615951" y="991414"/>
            <a:ext cx="6467488" cy="1632242"/>
          </a:xfrm>
          <a:prstGeom prst="rect">
            <a:avLst/>
          </a:prstGeom>
          <a:solidFill>
            <a:srgbClr val="EFEFEF"/>
          </a:solidFill>
          <a:ln>
            <a:noFill/>
          </a:ln>
        </p:spPr>
        <p:txBody>
          <a:bodyPr lIns="180000" tIns="180000" rIns="0" bIns="0"/>
          <a:lstStyle>
            <a:lvl1pPr>
              <a:defRPr sz="1540">
                <a:latin typeface="+mn-lt"/>
              </a:defRPr>
            </a:lvl1pPr>
            <a:lvl2pPr>
              <a:defRPr sz="1540"/>
            </a:lvl2pPr>
            <a:lvl3pPr>
              <a:defRPr sz="1540"/>
            </a:lvl3pPr>
            <a:lvl4pPr>
              <a:defRPr sz="1540"/>
            </a:lvl4pPr>
            <a:lvl5pPr>
              <a:defRPr sz="1540"/>
            </a:lvl5pPr>
            <a:lvl6pPr>
              <a:defRPr sz="1797"/>
            </a:lvl6pPr>
            <a:lvl7pPr>
              <a:defRPr sz="1797"/>
            </a:lvl7pPr>
            <a:lvl8pPr>
              <a:defRPr sz="1797"/>
            </a:lvl8pPr>
            <a:lvl9pPr>
              <a:defRPr sz="1797"/>
            </a:lvl9pPr>
          </a:lstStyle>
          <a:p>
            <a:pPr lvl="0"/>
            <a:r>
              <a:rPr lang="it-IT" dirty="0" smtClean="0"/>
              <a:t>Fare clic per modificare stili del testo dello schema</a:t>
            </a:r>
          </a:p>
        </p:txBody>
      </p:sp>
      <p:sp>
        <p:nvSpPr>
          <p:cNvPr id="8" name="Segnaposto testo 8"/>
          <p:cNvSpPr>
            <a:spLocks noGrp="1"/>
          </p:cNvSpPr>
          <p:nvPr>
            <p:ph type="body" sz="quarter" idx="13"/>
          </p:nvPr>
        </p:nvSpPr>
        <p:spPr>
          <a:xfrm>
            <a:off x="615952" y="424713"/>
            <a:ext cx="5064508" cy="250068"/>
          </a:xfrm>
          <a:prstGeom prst="rect">
            <a:avLst/>
          </a:prstGeom>
        </p:spPr>
        <p:txBody>
          <a:bodyPr vert="horz" lIns="0" tIns="0" rIns="0" bIns="0">
            <a:spAutoFit/>
          </a:bodyPr>
          <a:lstStyle>
            <a:lvl1pPr>
              <a:defRPr lang="it-IT" sz="1625" b="0" i="0" noProof="0" smtClean="0">
                <a:solidFill>
                  <a:srgbClr val="4D4D4D"/>
                </a:solidFill>
                <a:latin typeface="Kozuka Gothic Pro R" pitchFamily="34" charset="-128"/>
                <a:ea typeface="Kozuka Gothic Pro R" pitchFamily="34" charset="-128"/>
                <a:cs typeface="Kozuka Gothic Pro R" pitchFamily="34" charset="-128"/>
              </a:defRPr>
            </a:lvl1pPr>
          </a:lstStyle>
          <a:p>
            <a:pPr lvl="0"/>
            <a:r>
              <a:rPr lang="it-IT" noProof="0" smtClean="0"/>
              <a:t>Fare clic per modificare stili del testo dello schema</a:t>
            </a:r>
          </a:p>
        </p:txBody>
      </p:sp>
      <p:sp>
        <p:nvSpPr>
          <p:cNvPr id="9" name="Segnaposto testo 22"/>
          <p:cNvSpPr>
            <a:spLocks noGrp="1"/>
          </p:cNvSpPr>
          <p:nvPr>
            <p:ph type="body" sz="quarter" idx="16"/>
          </p:nvPr>
        </p:nvSpPr>
        <p:spPr>
          <a:xfrm>
            <a:off x="7567260" y="208615"/>
            <a:ext cx="1207340" cy="326448"/>
          </a:xfrm>
          <a:prstGeom prst="rect">
            <a:avLst/>
          </a:prstGeom>
        </p:spPr>
        <p:txBody>
          <a:bodyPr vert="horz" lIns="0" tIns="0" rIns="0" bIns="0">
            <a:normAutofit/>
          </a:bodyPr>
          <a:lstStyle>
            <a:lvl1pPr>
              <a:defRPr lang="it-IT" sz="1369" b="0" i="0" dirty="0" smtClean="0">
                <a:latin typeface="+mn-lt"/>
                <a:cs typeface="Titillium WebLight" pitchFamily="2" charset="0"/>
              </a:defRPr>
            </a:lvl1pPr>
          </a:lstStyle>
          <a:p>
            <a:pPr lvl="0"/>
            <a:r>
              <a:rPr lang="it-IT" smtClean="0"/>
              <a:t>Fare clic per modificare stili del testo dello schema</a:t>
            </a:r>
          </a:p>
        </p:txBody>
      </p:sp>
      <p:sp>
        <p:nvSpPr>
          <p:cNvPr id="12" name="Segnaposto contenuto 2"/>
          <p:cNvSpPr>
            <a:spLocks noGrp="1"/>
          </p:cNvSpPr>
          <p:nvPr>
            <p:ph sz="half" idx="18"/>
          </p:nvPr>
        </p:nvSpPr>
        <p:spPr>
          <a:xfrm>
            <a:off x="615951" y="4419121"/>
            <a:ext cx="6467488" cy="1632242"/>
          </a:xfrm>
          <a:prstGeom prst="rect">
            <a:avLst/>
          </a:prstGeom>
          <a:solidFill>
            <a:srgbClr val="EFEFEF"/>
          </a:solidFill>
          <a:ln>
            <a:noFill/>
          </a:ln>
        </p:spPr>
        <p:txBody>
          <a:bodyPr lIns="180000" tIns="180000" rIns="0" bIns="0"/>
          <a:lstStyle>
            <a:lvl1pPr>
              <a:defRPr sz="1540">
                <a:latin typeface="+mn-lt"/>
              </a:defRPr>
            </a:lvl1pPr>
            <a:lvl2pPr>
              <a:defRPr sz="1540"/>
            </a:lvl2pPr>
            <a:lvl3pPr>
              <a:defRPr sz="1540"/>
            </a:lvl3pPr>
            <a:lvl4pPr>
              <a:defRPr sz="1540"/>
            </a:lvl4pPr>
            <a:lvl5pPr>
              <a:defRPr sz="1540"/>
            </a:lvl5pPr>
            <a:lvl6pPr>
              <a:defRPr sz="1797"/>
            </a:lvl6pPr>
            <a:lvl7pPr>
              <a:defRPr sz="1797"/>
            </a:lvl7pPr>
            <a:lvl8pPr>
              <a:defRPr sz="1797"/>
            </a:lvl8pPr>
            <a:lvl9pPr>
              <a:defRPr sz="1797"/>
            </a:lvl9pPr>
          </a:lstStyle>
          <a:p>
            <a:pPr lvl="0"/>
            <a:r>
              <a:rPr lang="it-IT" smtClean="0"/>
              <a:t>Fare clic per modificare stili del testo dello schema</a:t>
            </a:r>
          </a:p>
        </p:txBody>
      </p:sp>
      <p:sp>
        <p:nvSpPr>
          <p:cNvPr id="13" name="Segnaposto contenuto 2"/>
          <p:cNvSpPr>
            <a:spLocks noGrp="1"/>
          </p:cNvSpPr>
          <p:nvPr>
            <p:ph sz="half" idx="19"/>
          </p:nvPr>
        </p:nvSpPr>
        <p:spPr>
          <a:xfrm>
            <a:off x="615951" y="2702004"/>
            <a:ext cx="6467488" cy="1632242"/>
          </a:xfrm>
          <a:prstGeom prst="rect">
            <a:avLst/>
          </a:prstGeom>
          <a:solidFill>
            <a:srgbClr val="EFEFEF"/>
          </a:solidFill>
          <a:ln>
            <a:noFill/>
          </a:ln>
        </p:spPr>
        <p:txBody>
          <a:bodyPr lIns="180000" tIns="180000" rIns="0" bIns="0"/>
          <a:lstStyle>
            <a:lvl1pPr>
              <a:defRPr sz="1540">
                <a:latin typeface="+mn-lt"/>
              </a:defRPr>
            </a:lvl1pPr>
            <a:lvl2pPr>
              <a:defRPr sz="1540"/>
            </a:lvl2pPr>
            <a:lvl3pPr>
              <a:defRPr sz="1540"/>
            </a:lvl3pPr>
            <a:lvl4pPr>
              <a:defRPr sz="1540"/>
            </a:lvl4pPr>
            <a:lvl5pPr>
              <a:defRPr sz="1540"/>
            </a:lvl5pPr>
            <a:lvl6pPr>
              <a:defRPr sz="1797"/>
            </a:lvl6pPr>
            <a:lvl7pPr>
              <a:defRPr sz="1797"/>
            </a:lvl7pPr>
            <a:lvl8pPr>
              <a:defRPr sz="1797"/>
            </a:lvl8pPr>
            <a:lvl9pPr>
              <a:defRPr sz="1797"/>
            </a:lvl9pPr>
          </a:lstStyle>
          <a:p>
            <a:pPr lvl="0"/>
            <a:r>
              <a:rPr lang="it-IT" smtClean="0"/>
              <a:t>Fare clic per modificare stili del testo dello schema</a:t>
            </a:r>
          </a:p>
        </p:txBody>
      </p:sp>
      <p:sp>
        <p:nvSpPr>
          <p:cNvPr id="10" name="Segnaposto data 4"/>
          <p:cNvSpPr>
            <a:spLocks noGrp="1"/>
          </p:cNvSpPr>
          <p:nvPr>
            <p:ph type="dt" sz="half" idx="20"/>
          </p:nvPr>
        </p:nvSpPr>
        <p:spPr>
          <a:xfrm>
            <a:off x="6649194" y="6274985"/>
            <a:ext cx="1760081" cy="446259"/>
          </a:xfrm>
          <a:prstGeom prst="rect">
            <a:avLst/>
          </a:prstGeom>
        </p:spPr>
        <p:txBody>
          <a:bodyPr/>
          <a:lstStyle>
            <a:lvl1pPr>
              <a:defRPr/>
            </a:lvl1pPr>
          </a:lstStyle>
          <a:p>
            <a:pPr fontAlgn="base">
              <a:spcBef>
                <a:spcPct val="0"/>
              </a:spcBef>
              <a:spcAft>
                <a:spcPct val="0"/>
              </a:spcAft>
              <a:defRPr/>
            </a:pPr>
            <a:r>
              <a:rPr lang="it-IT">
                <a:solidFill>
                  <a:srgbClr val="000000"/>
                </a:solidFill>
              </a:rPr>
              <a:t>Bologna , 06/3/2014</a:t>
            </a:r>
          </a:p>
        </p:txBody>
      </p:sp>
      <p:sp>
        <p:nvSpPr>
          <p:cNvPr id="11" name="Segnaposto piè di pagina 5"/>
          <p:cNvSpPr>
            <a:spLocks noGrp="1"/>
          </p:cNvSpPr>
          <p:nvPr>
            <p:ph type="ftr" sz="quarter" idx="21"/>
          </p:nvPr>
        </p:nvSpPr>
        <p:spPr>
          <a:xfrm>
            <a:off x="2554562" y="6508191"/>
            <a:ext cx="4094632" cy="223129"/>
          </a:xfrm>
          <a:prstGeom prst="rect">
            <a:avLst/>
          </a:prstGeom>
        </p:spPr>
        <p:txBody>
          <a:bodyPr/>
          <a:lstStyle>
            <a:lvl1pPr>
              <a:defRPr/>
            </a:lvl1pPr>
          </a:lstStyle>
          <a:p>
            <a:pPr fontAlgn="base">
              <a:spcBef>
                <a:spcPct val="0"/>
              </a:spcBef>
              <a:spcAft>
                <a:spcPct val="0"/>
              </a:spcAft>
              <a:defRPr/>
            </a:pPr>
            <a:r>
              <a:rPr lang="pl-PL">
                <a:solidFill>
                  <a:srgbClr val="000000"/>
                </a:solidFill>
              </a:rPr>
              <a:t>www.infocamere.it            www.registroimprese.it</a:t>
            </a:r>
            <a:endParaRPr lang="it-IT">
              <a:solidFill>
                <a:srgbClr val="000000"/>
              </a:solidFill>
            </a:endParaRPr>
          </a:p>
        </p:txBody>
      </p:sp>
      <p:sp>
        <p:nvSpPr>
          <p:cNvPr id="14" name="Segnaposto numero diapositiva 6"/>
          <p:cNvSpPr>
            <a:spLocks noGrp="1"/>
          </p:cNvSpPr>
          <p:nvPr>
            <p:ph type="sldNum" sz="quarter" idx="22"/>
          </p:nvPr>
        </p:nvSpPr>
        <p:spPr>
          <a:xfrm>
            <a:off x="8202846" y="6407423"/>
            <a:ext cx="574471" cy="446259"/>
          </a:xfrm>
          <a:prstGeom prst="rect">
            <a:avLst/>
          </a:prstGeom>
        </p:spPr>
        <p:txBody>
          <a:bodyPr numCol="1" compatLnSpc="1">
            <a:prstTxWarp prst="textNoShape">
              <a:avLst/>
            </a:prstTxWarp>
          </a:bodyPr>
          <a:lstStyle>
            <a:lvl1pPr defTabSz="445459" fontAlgn="base">
              <a:spcBef>
                <a:spcPct val="0"/>
              </a:spcBef>
              <a:spcAft>
                <a:spcPct val="0"/>
              </a:spcAft>
              <a:defRPr lang="it-IT"/>
            </a:lvl1pPr>
          </a:lstStyle>
          <a:p>
            <a:pPr>
              <a:defRPr/>
            </a:pPr>
            <a:fld id="{6611642E-7D69-4A41-B31B-6D3D33DB9571}" type="slidenum">
              <a:rPr>
                <a:solidFill>
                  <a:srgbClr val="000000"/>
                </a:solidFill>
              </a:rPr>
              <a:pPr>
                <a:defRPr/>
              </a:pPr>
              <a:t>‹N›</a:t>
            </a:fld>
            <a:endParaRPr>
              <a:solidFill>
                <a:srgbClr val="000000"/>
              </a:solidFill>
            </a:endParaRPr>
          </a:p>
        </p:txBody>
      </p:sp>
    </p:spTree>
    <p:extLst>
      <p:ext uri="{BB962C8B-B14F-4D97-AF65-F5344CB8AC3E}">
        <p14:creationId xmlns:p14="http://schemas.microsoft.com/office/powerpoint/2010/main" xmlns="" val="2789412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xmlns="" val="102234306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34176059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xmlns="" val="399619596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163937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8013C77-F4D5-4840-B938-FFE2C7DCCE4E}" type="datetimeFigureOut">
              <a:rPr lang="it-IT" smtClean="0"/>
              <a:pPr/>
              <a:t>04/06/2015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20E176E-6FAB-43E1-8E01-5B11B0D3D809}" type="slidenum">
              <a:rPr lang="it-IT" smtClean="0"/>
              <a:pPr/>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72545509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Tree>
    <p:extLst>
      <p:ext uri="{BB962C8B-B14F-4D97-AF65-F5344CB8AC3E}">
        <p14:creationId xmlns:p14="http://schemas.microsoft.com/office/powerpoint/2010/main" xmlns="" val="9349431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1538974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418876922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82844391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379480639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33415377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8013C77-F4D5-4840-B938-FFE2C7DCCE4E}" type="datetimeFigureOut">
              <a:rPr lang="it-IT" smtClean="0"/>
              <a:pPr/>
              <a:t>04/06/2015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20E176E-6FAB-43E1-8E01-5B11B0D3D80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8013C77-F4D5-4840-B938-FFE2C7DCCE4E}" type="datetimeFigureOut">
              <a:rPr lang="it-IT" smtClean="0"/>
              <a:pPr/>
              <a:t>04/06/2015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20E176E-6FAB-43E1-8E01-5B11B0D3D80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8013C77-F4D5-4840-B938-FFE2C7DCCE4E}" type="datetimeFigureOut">
              <a:rPr lang="it-IT" smtClean="0"/>
              <a:pPr/>
              <a:t>04/06/2015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20E176E-6FAB-43E1-8E01-5B11B0D3D80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8013C77-F4D5-4840-B938-FFE2C7DCCE4E}" type="datetimeFigureOut">
              <a:rPr lang="it-IT" smtClean="0"/>
              <a:pPr/>
              <a:t>04/06/2015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20E176E-6FAB-43E1-8E01-5B11B0D3D80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8013C77-F4D5-4840-B938-FFE2C7DCCE4E}" type="datetimeFigureOut">
              <a:rPr lang="it-IT" smtClean="0"/>
              <a:pPr/>
              <a:t>04/06/2015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20E176E-6FAB-43E1-8E01-5B11B0D3D809}"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13C77-F4D5-4840-B938-FFE2C7DCCE4E}" type="datetimeFigureOut">
              <a:rPr lang="it-IT" smtClean="0"/>
              <a:pPr/>
              <a:t>04/06/2015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E176E-6FAB-43E1-8E01-5B11B0D3D809}"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32" name="Text Box 8"/>
          <p:cNvSpPr txBox="1">
            <a:spLocks noChangeArrowheads="1"/>
          </p:cNvSpPr>
          <p:nvPr userDrawn="1"/>
        </p:nvSpPr>
        <p:spPr bwMode="auto">
          <a:xfrm>
            <a:off x="7966075" y="6115050"/>
            <a:ext cx="471488" cy="244475"/>
          </a:xfrm>
          <a:prstGeom prst="rect">
            <a:avLst/>
          </a:prstGeom>
          <a:noFill/>
          <a:ln w="9525">
            <a:noFill/>
            <a:miter lim="800000"/>
            <a:headEnd/>
            <a:tailEnd/>
          </a:ln>
          <a:effectLst/>
        </p:spPr>
        <p:txBody>
          <a:bodyPr>
            <a:spAutoFit/>
          </a:bodyPr>
          <a:lstStyle/>
          <a:p>
            <a:pPr algn="ctr" fontAlgn="base">
              <a:spcBef>
                <a:spcPct val="0"/>
              </a:spcBef>
              <a:spcAft>
                <a:spcPct val="0"/>
              </a:spcAft>
              <a:defRPr/>
            </a:pPr>
            <a:fld id="{00BD5FD0-42BB-4C24-9CEE-36EF27397672}" type="slidenum">
              <a:rPr lang="it-IT" sz="1000" b="1">
                <a:solidFill>
                  <a:srgbClr val="FFFFFF"/>
                </a:solidFill>
                <a:latin typeface="Formata" pitchFamily="34" charset="0"/>
              </a:rPr>
              <a:pPr algn="ctr" fontAlgn="base">
                <a:spcBef>
                  <a:spcPct val="0"/>
                </a:spcBef>
                <a:spcAft>
                  <a:spcPct val="0"/>
                </a:spcAft>
                <a:defRPr/>
              </a:pPr>
              <a:t>‹N›</a:t>
            </a:fld>
            <a:endParaRPr lang="it-IT" sz="1000" b="1" dirty="0">
              <a:solidFill>
                <a:srgbClr val="FFFFFF"/>
              </a:solidFill>
              <a:latin typeface="Formata" pitchFamily="34" charset="0"/>
            </a:endParaRPr>
          </a:p>
        </p:txBody>
      </p:sp>
    </p:spTree>
    <p:extLst>
      <p:ext uri="{BB962C8B-B14F-4D97-AF65-F5344CB8AC3E}">
        <p14:creationId xmlns:p14="http://schemas.microsoft.com/office/powerpoint/2010/main" xmlns="" val="730592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32" name="Text Box 8"/>
          <p:cNvSpPr txBox="1">
            <a:spLocks noChangeArrowheads="1"/>
          </p:cNvSpPr>
          <p:nvPr userDrawn="1"/>
        </p:nvSpPr>
        <p:spPr bwMode="auto">
          <a:xfrm>
            <a:off x="7966075" y="6115050"/>
            <a:ext cx="471488" cy="244475"/>
          </a:xfrm>
          <a:prstGeom prst="rect">
            <a:avLst/>
          </a:prstGeom>
          <a:noFill/>
          <a:ln w="9525">
            <a:noFill/>
            <a:miter lim="800000"/>
            <a:headEnd/>
            <a:tailEnd/>
          </a:ln>
          <a:effectLst/>
        </p:spPr>
        <p:txBody>
          <a:bodyPr>
            <a:spAutoFit/>
          </a:bodyPr>
          <a:lstStyle/>
          <a:p>
            <a:pPr algn="ctr" fontAlgn="base">
              <a:spcBef>
                <a:spcPct val="0"/>
              </a:spcBef>
              <a:spcAft>
                <a:spcPct val="0"/>
              </a:spcAft>
              <a:defRPr/>
            </a:pPr>
            <a:fld id="{00BD5FD0-42BB-4C24-9CEE-36EF27397672}" type="slidenum">
              <a:rPr lang="it-IT" sz="1000" b="1">
                <a:solidFill>
                  <a:srgbClr val="FFFFFF"/>
                </a:solidFill>
                <a:latin typeface="Formata" pitchFamily="34" charset="0"/>
              </a:rPr>
              <a:pPr algn="ctr" fontAlgn="base">
                <a:spcBef>
                  <a:spcPct val="0"/>
                </a:spcBef>
                <a:spcAft>
                  <a:spcPct val="0"/>
                </a:spcAft>
                <a:defRPr/>
              </a:pPr>
              <a:t>‹N›</a:t>
            </a:fld>
            <a:endParaRPr lang="it-IT" sz="1000" b="1" dirty="0">
              <a:solidFill>
                <a:srgbClr val="FFFFFF"/>
              </a:solidFill>
              <a:latin typeface="Formata" pitchFamily="34" charset="0"/>
            </a:endParaRPr>
          </a:p>
        </p:txBody>
      </p:sp>
    </p:spTree>
    <p:extLst>
      <p:ext uri="{BB962C8B-B14F-4D97-AF65-F5344CB8AC3E}">
        <p14:creationId xmlns:p14="http://schemas.microsoft.com/office/powerpoint/2010/main" xmlns="" val="17656035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32" name="Text Box 8"/>
          <p:cNvSpPr txBox="1">
            <a:spLocks noChangeArrowheads="1"/>
          </p:cNvSpPr>
          <p:nvPr userDrawn="1"/>
        </p:nvSpPr>
        <p:spPr bwMode="auto">
          <a:xfrm>
            <a:off x="7966075" y="6115050"/>
            <a:ext cx="471488" cy="244475"/>
          </a:xfrm>
          <a:prstGeom prst="rect">
            <a:avLst/>
          </a:prstGeom>
          <a:noFill/>
          <a:ln w="9525">
            <a:noFill/>
            <a:miter lim="800000"/>
            <a:headEnd/>
            <a:tailEnd/>
          </a:ln>
          <a:effectLst/>
        </p:spPr>
        <p:txBody>
          <a:bodyPr>
            <a:spAutoFit/>
          </a:bodyPr>
          <a:lstStyle/>
          <a:p>
            <a:pPr algn="ctr" fontAlgn="base">
              <a:spcBef>
                <a:spcPct val="0"/>
              </a:spcBef>
              <a:spcAft>
                <a:spcPct val="0"/>
              </a:spcAft>
              <a:defRPr/>
            </a:pPr>
            <a:fld id="{00BD5FD0-42BB-4C24-9CEE-36EF27397672}" type="slidenum">
              <a:rPr lang="it-IT" sz="1000" b="1">
                <a:solidFill>
                  <a:srgbClr val="FFFFFF"/>
                </a:solidFill>
                <a:latin typeface="Formata" pitchFamily="34" charset="0"/>
              </a:rPr>
              <a:pPr algn="ctr" fontAlgn="base">
                <a:spcBef>
                  <a:spcPct val="0"/>
                </a:spcBef>
                <a:spcAft>
                  <a:spcPct val="0"/>
                </a:spcAft>
                <a:defRPr/>
              </a:pPr>
              <a:t>‹N›</a:t>
            </a:fld>
            <a:endParaRPr lang="it-IT" sz="1000" b="1" dirty="0">
              <a:solidFill>
                <a:srgbClr val="FFFFFF"/>
              </a:solidFill>
              <a:latin typeface="Formata" pitchFamily="34" charset="0"/>
            </a:endParaRPr>
          </a:p>
        </p:txBody>
      </p:sp>
    </p:spTree>
    <p:extLst>
      <p:ext uri="{BB962C8B-B14F-4D97-AF65-F5344CB8AC3E}">
        <p14:creationId xmlns:p14="http://schemas.microsoft.com/office/powerpoint/2010/main" xmlns="" val="18863470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rvices.corporate-ir.net/SEC.Enhanced/SecCapsule.aspx?c=242879&amp;fid=9457815"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fcausllc.com/Investor/sec/Pages/default.asp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hyperlink" Target="mailto:cunsolo@commercialisti.it"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www.xbrl.org/" TargetMode="External"/><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hyperlink" Target="file:///C:\Impostazioni%20locali\VENEZIA\Label_esercizio.xls" TargetMode="External"/><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2" name="Titolo 1"/>
          <p:cNvSpPr>
            <a:spLocks noGrp="1"/>
          </p:cNvSpPr>
          <p:nvPr>
            <p:ph type="ctrTitle"/>
          </p:nvPr>
        </p:nvSpPr>
        <p:spPr/>
        <p:txBody>
          <a:bodyPr>
            <a:normAutofit fontScale="90000"/>
          </a:bodyPr>
          <a:lstStyle/>
          <a:p>
            <a:r>
              <a:rPr lang="it-IT" dirty="0" smtClean="0"/>
              <a:t>Gli aspetti normativi tecnici e </a:t>
            </a:r>
            <a:r>
              <a:rPr lang="it-IT" dirty="0" err="1" smtClean="0"/>
              <a:t>bilancistici</a:t>
            </a:r>
            <a:r>
              <a:rPr lang="it-IT" dirty="0" smtClean="0"/>
              <a:t> della nota integrativa Xbrl</a:t>
            </a:r>
            <a:br>
              <a:rPr lang="it-IT" dirty="0" smtClean="0"/>
            </a:br>
            <a:endParaRPr lang="it-IT" dirty="0"/>
          </a:p>
        </p:txBody>
      </p:sp>
      <p:sp>
        <p:nvSpPr>
          <p:cNvPr id="3" name="Sottotitolo 2"/>
          <p:cNvSpPr>
            <a:spLocks noGrp="1"/>
          </p:cNvSpPr>
          <p:nvPr>
            <p:ph type="subTitle" idx="1"/>
          </p:nvPr>
        </p:nvSpPr>
        <p:spPr/>
        <p:txBody>
          <a:bodyPr>
            <a:normAutofit fontScale="85000" lnSpcReduction="20000"/>
          </a:bodyPr>
          <a:lstStyle/>
          <a:p>
            <a:r>
              <a:rPr lang="it-IT" dirty="0" smtClean="0"/>
              <a:t>Dott. Roberto Cunsolo</a:t>
            </a:r>
          </a:p>
          <a:p>
            <a:r>
              <a:rPr lang="it-IT" dirty="0" smtClean="0"/>
              <a:t>Consigliere Tesoriere Cndcec</a:t>
            </a:r>
          </a:p>
          <a:p>
            <a:r>
              <a:rPr lang="it-IT" dirty="0" smtClean="0"/>
              <a:t>Consigliere Xbrl Italia</a:t>
            </a:r>
          </a:p>
          <a:p>
            <a:r>
              <a:rPr lang="it-IT" smtClean="0"/>
              <a:t>Caltanissetta, </a:t>
            </a:r>
            <a:r>
              <a:rPr lang="it-IT" dirty="0" smtClean="0"/>
              <a:t>27 maggio 2015</a:t>
            </a:r>
            <a:endParaRPr lang="it-IT" dirty="0"/>
          </a:p>
        </p:txBody>
      </p:sp>
      <p:pic>
        <p:nvPicPr>
          <p:cNvPr id="5" name="Immagine 4" descr="ogo_cndcec_int.gif"/>
          <p:cNvPicPr>
            <a:picLocks noChangeAspect="1"/>
          </p:cNvPicPr>
          <p:nvPr/>
        </p:nvPicPr>
        <p:blipFill>
          <a:blip r:embed="rId3" cstate="print"/>
          <a:stretch>
            <a:fillRect/>
          </a:stretch>
        </p:blipFill>
        <p:spPr>
          <a:xfrm>
            <a:off x="8143875" y="0"/>
            <a:ext cx="1000125" cy="12477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pic>
        <p:nvPicPr>
          <p:cNvPr id="2" name="Immagine 1" descr="agid-xbrl.jpg"/>
          <p:cNvPicPr>
            <a:picLocks noChangeAspect="1"/>
          </p:cNvPicPr>
          <p:nvPr/>
        </p:nvPicPr>
        <p:blipFill>
          <a:blip r:embed="rId3" cstate="print"/>
          <a:stretch>
            <a:fillRect/>
          </a:stretch>
        </p:blipFill>
        <p:spPr>
          <a:xfrm>
            <a:off x="395760" y="0"/>
            <a:ext cx="8352479"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pic>
        <p:nvPicPr>
          <p:cNvPr id="1026" name="Picture 2"/>
          <p:cNvPicPr>
            <a:picLocks noChangeAspect="1" noChangeArrowheads="1"/>
          </p:cNvPicPr>
          <p:nvPr/>
        </p:nvPicPr>
        <p:blipFill>
          <a:blip r:embed="rId3" cstate="print"/>
          <a:srcRect/>
          <a:stretch>
            <a:fillRect/>
          </a:stretch>
        </p:blipFill>
        <p:spPr bwMode="auto">
          <a:xfrm>
            <a:off x="539552" y="44624"/>
            <a:ext cx="8136904" cy="67176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2" name="Titolo 1"/>
          <p:cNvSpPr>
            <a:spLocks noGrp="1"/>
          </p:cNvSpPr>
          <p:nvPr>
            <p:ph type="title"/>
          </p:nvPr>
        </p:nvSpPr>
        <p:spPr/>
        <p:txBody>
          <a:bodyPr>
            <a:normAutofit fontScale="90000"/>
          </a:bodyPr>
          <a:lstStyle/>
          <a:p>
            <a:r>
              <a:rPr lang="it-IT" dirty="0" smtClean="0"/>
              <a:t>Soggetti esclusi dall’obbligo </a:t>
            </a:r>
            <a:br>
              <a:rPr lang="it-IT" dirty="0" smtClean="0"/>
            </a:br>
            <a:r>
              <a:rPr lang="it-IT" dirty="0" smtClean="0"/>
              <a:t>del formato XBRL	</a:t>
            </a:r>
            <a:endParaRPr lang="it-IT" dirty="0"/>
          </a:p>
        </p:txBody>
      </p:sp>
      <p:sp>
        <p:nvSpPr>
          <p:cNvPr id="3" name="Rettangolo 2"/>
          <p:cNvSpPr/>
          <p:nvPr/>
        </p:nvSpPr>
        <p:spPr>
          <a:xfrm>
            <a:off x="251520" y="1496973"/>
            <a:ext cx="8712968" cy="4524315"/>
          </a:xfrm>
          <a:prstGeom prst="rect">
            <a:avLst/>
          </a:prstGeom>
        </p:spPr>
        <p:txBody>
          <a:bodyPr wrap="square">
            <a:spAutoFit/>
          </a:bodyPr>
          <a:lstStyle/>
          <a:p>
            <a:r>
              <a:rPr lang="it-IT" sz="2400" dirty="0" smtClean="0"/>
              <a:t>Riferimento normativo art. 3, comma 2 </a:t>
            </a:r>
            <a:r>
              <a:rPr lang="it-IT" sz="2400" dirty="0" err="1" smtClean="0"/>
              <a:t>D.P.C.M.</a:t>
            </a:r>
            <a:r>
              <a:rPr lang="it-IT" sz="2400" dirty="0" smtClean="0"/>
              <a:t> 10/12/2008.</a:t>
            </a:r>
          </a:p>
          <a:p>
            <a:pPr marL="971550" lvl="1" indent="-514350">
              <a:buFont typeface="+mj-lt"/>
              <a:buAutoNum type="alphaLcParenR"/>
            </a:pPr>
            <a:r>
              <a:rPr lang="it-IT" sz="2400" dirty="0" smtClean="0"/>
              <a:t>Società quotate</a:t>
            </a:r>
          </a:p>
          <a:p>
            <a:pPr marL="971550" lvl="1" indent="-514350">
              <a:buFont typeface="+mj-lt"/>
              <a:buAutoNum type="alphaLcParenR"/>
            </a:pPr>
            <a:r>
              <a:rPr lang="it-IT" sz="2400" dirty="0" smtClean="0"/>
              <a:t>Società anche non quotate che redigono il bilancio  di esercizio e/o consolidato in conformità ai principi contabili internazionali</a:t>
            </a:r>
          </a:p>
          <a:p>
            <a:pPr marL="971550" lvl="1" indent="-514350">
              <a:buFont typeface="+mj-lt"/>
              <a:buAutoNum type="alphaLcParenR"/>
            </a:pPr>
            <a:r>
              <a:rPr lang="it-IT" sz="2400" dirty="0" smtClean="0"/>
              <a:t>Società esercenti attività di assicurazione e riassicurazione</a:t>
            </a:r>
          </a:p>
          <a:p>
            <a:pPr marL="971550" lvl="1" indent="-514350">
              <a:buFont typeface="+mj-lt"/>
              <a:buAutoNum type="alphaLcParenR"/>
            </a:pPr>
            <a:r>
              <a:rPr lang="it-IT" sz="2400" dirty="0" smtClean="0"/>
              <a:t>Società che redigono i bilanci secondo le disposizioni  del </a:t>
            </a:r>
            <a:r>
              <a:rPr lang="it-IT" sz="2400" dirty="0" err="1" smtClean="0"/>
              <a:t>D.Lgs.</a:t>
            </a:r>
            <a:r>
              <a:rPr lang="it-IT" sz="2400" dirty="0" smtClean="0"/>
              <a:t> n. 87/1992 (banche e altri istituti finanziari</a:t>
            </a:r>
          </a:p>
          <a:p>
            <a:pPr marL="971550" lvl="1" indent="-514350">
              <a:buFont typeface="+mj-lt"/>
              <a:buAutoNum type="alphaLcParenR"/>
            </a:pPr>
            <a:r>
              <a:rPr lang="it-IT" sz="2400" dirty="0" smtClean="0"/>
              <a:t>Società controllate anche congiuntamente da una delle imprese ricadenti nell’esonero soggettivo di cui alle lettere precedenti, nonché quelle incluse nel consolidato di queste ultime.</a:t>
            </a:r>
            <a:endParaRPr lang="it-IT"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2" name="Titolo 1"/>
          <p:cNvSpPr>
            <a:spLocks noGrp="1"/>
          </p:cNvSpPr>
          <p:nvPr>
            <p:ph type="title"/>
          </p:nvPr>
        </p:nvSpPr>
        <p:spPr/>
        <p:txBody>
          <a:bodyPr/>
          <a:lstStyle/>
          <a:p>
            <a:r>
              <a:rPr lang="it-IT" dirty="0" smtClean="0"/>
              <a:t>La tassonomia 2014-11-17</a:t>
            </a:r>
            <a:endParaRPr lang="it-IT" dirty="0"/>
          </a:p>
        </p:txBody>
      </p:sp>
      <p:sp>
        <p:nvSpPr>
          <p:cNvPr id="3" name="CasellaDiTesto 2"/>
          <p:cNvSpPr txBox="1"/>
          <p:nvPr/>
        </p:nvSpPr>
        <p:spPr>
          <a:xfrm>
            <a:off x="179512" y="1052736"/>
            <a:ext cx="8784976" cy="6125334"/>
          </a:xfrm>
          <a:prstGeom prst="rect">
            <a:avLst/>
          </a:prstGeom>
          <a:noFill/>
        </p:spPr>
        <p:txBody>
          <a:bodyPr wrap="square" rtlCol="0">
            <a:spAutoFit/>
          </a:bodyPr>
          <a:lstStyle/>
          <a:p>
            <a:r>
              <a:rPr lang="it-IT" dirty="0" smtClean="0"/>
              <a:t>La tassonomia approvata dall’associazione XBRL, a seguito del parere rilasciato dall’OIC è stata pubblicata sul sito dell’AGID lo scorso 17 novembre 2014.</a:t>
            </a:r>
          </a:p>
          <a:p>
            <a:r>
              <a:rPr lang="it-IT" dirty="0" smtClean="0"/>
              <a:t>La nuova tassonomia completa il Bilancio secondo la definizione dell’art. 2423 C.C. includendo nel vocabolario che codifica il stato patrimoniale e conto economico anche la nota integrativa.</a:t>
            </a:r>
          </a:p>
          <a:p>
            <a:r>
              <a:rPr lang="it-IT" dirty="0" smtClean="0"/>
              <a:t>La tassonomia promulgata rispetto a quella utilizzata nella sperimentazione ha subito una modifica nelle tabelle relative alla movimentazione delle riserve, nelle tabelle relative alle variazioni degli altri crediti  e dei debiti, e nella tabella di gestione della fiscalità differita che è stata riprodotta sulla scorta di quella esemplificata nell’allegato all’OIC n. 25.</a:t>
            </a:r>
          </a:p>
          <a:p>
            <a:r>
              <a:rPr lang="it-IT" dirty="0" smtClean="0"/>
              <a:t>La tassonomia è sviluppata nel pieno rispetto del principio contabile OIC 12 e le informazioni della nota integrativa sono indicizzate in base alle voci di bilancio e non in base all’elencazione prevista dall’art. 2427 del Codice Civile.</a:t>
            </a:r>
          </a:p>
          <a:p>
            <a:r>
              <a:rPr lang="it-IT" dirty="0" smtClean="0"/>
              <a:t>La mancata validazione delle tabelle proposte per la gestione del bilancio consolidato, rende inapplicabile la tassonomia ai bilanci consolidati, che utilizzeranno ancora la tassonomia 2011-01-04 ove applicabile.</a:t>
            </a:r>
          </a:p>
          <a:p>
            <a:r>
              <a:rPr lang="it-IT" dirty="0" smtClean="0"/>
              <a:t>La nuova tassonomia diviene obbligatoria a decorrere dai bilanci i cui esercizi sono chiusi dal 31/12/2014 e sono “approvati” prima del 3 marzo 2015. Pertanto non si applica per questo primo anno di adozione obbligatoria né alle situazioni patrimoniali dei Consorzi con attività esterna, né alle situazioni patrimoniali dei contratti di rete.</a:t>
            </a:r>
          </a:p>
          <a:p>
            <a:r>
              <a:rPr lang="it-IT" dirty="0" smtClean="0"/>
              <a:t>Viceversa la nuova tassonomia è da utilizzare da parte delle aziende speciali e dalle istituzioni dipendenti da Enti locali che redigono il bilancio secondo lo schema del C.C.</a:t>
            </a: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2" name="Titolo 1"/>
          <p:cNvSpPr>
            <a:spLocks noGrp="1"/>
          </p:cNvSpPr>
          <p:nvPr>
            <p:ph type="title"/>
          </p:nvPr>
        </p:nvSpPr>
        <p:spPr/>
        <p:txBody>
          <a:bodyPr/>
          <a:lstStyle/>
          <a:p>
            <a:r>
              <a:rPr lang="it-IT" dirty="0" smtClean="0"/>
              <a:t>L’autore?</a:t>
            </a:r>
            <a:endParaRPr lang="it-IT" dirty="0"/>
          </a:p>
        </p:txBody>
      </p:sp>
      <p:pic>
        <p:nvPicPr>
          <p:cNvPr id="3" name="Immagine 2" descr="xbrl.jpg"/>
          <p:cNvPicPr>
            <a:picLocks noChangeAspect="1"/>
          </p:cNvPicPr>
          <p:nvPr/>
        </p:nvPicPr>
        <p:blipFill>
          <a:blip r:embed="rId3" cstate="print"/>
          <a:stretch>
            <a:fillRect/>
          </a:stretch>
        </p:blipFill>
        <p:spPr>
          <a:xfrm>
            <a:off x="323528" y="2981325"/>
            <a:ext cx="1781175" cy="895350"/>
          </a:xfrm>
          <a:prstGeom prst="rect">
            <a:avLst/>
          </a:prstGeom>
        </p:spPr>
      </p:pic>
      <p:sp>
        <p:nvSpPr>
          <p:cNvPr id="4" name="CasellaDiTesto 3"/>
          <p:cNvSpPr txBox="1"/>
          <p:nvPr/>
        </p:nvSpPr>
        <p:spPr>
          <a:xfrm>
            <a:off x="1043608" y="3933056"/>
            <a:ext cx="1008112" cy="369332"/>
          </a:xfrm>
          <a:prstGeom prst="rect">
            <a:avLst/>
          </a:prstGeom>
          <a:noFill/>
        </p:spPr>
        <p:txBody>
          <a:bodyPr wrap="square" rtlCol="0">
            <a:spAutoFit/>
          </a:bodyPr>
          <a:lstStyle/>
          <a:p>
            <a:pPr algn="ctr"/>
            <a:r>
              <a:rPr lang="it-IT" dirty="0" smtClean="0"/>
              <a:t>Italia</a:t>
            </a:r>
            <a:endParaRPr lang="it-IT" dirty="0"/>
          </a:p>
        </p:txBody>
      </p:sp>
      <p:sp>
        <p:nvSpPr>
          <p:cNvPr id="5" name="CasellaDiTesto 4"/>
          <p:cNvSpPr txBox="1"/>
          <p:nvPr/>
        </p:nvSpPr>
        <p:spPr>
          <a:xfrm>
            <a:off x="2339752" y="1844824"/>
            <a:ext cx="3672408" cy="3046988"/>
          </a:xfrm>
          <a:prstGeom prst="rect">
            <a:avLst/>
          </a:prstGeom>
          <a:noFill/>
        </p:spPr>
        <p:txBody>
          <a:bodyPr wrap="square" rtlCol="0">
            <a:spAutoFit/>
          </a:bodyPr>
          <a:lstStyle/>
          <a:p>
            <a:pPr algn="ctr"/>
            <a:r>
              <a:rPr lang="it-IT" sz="1600" b="1" dirty="0" smtClean="0"/>
              <a:t>Soci Fondatori</a:t>
            </a:r>
          </a:p>
          <a:p>
            <a:r>
              <a:rPr lang="it-IT" sz="1600" dirty="0" smtClean="0"/>
              <a:t>Associazione Bancaria Italiana</a:t>
            </a:r>
          </a:p>
          <a:p>
            <a:r>
              <a:rPr lang="it-IT" sz="1600" dirty="0" smtClean="0"/>
              <a:t>Associazione Italiana Analisti Finanziari</a:t>
            </a:r>
          </a:p>
          <a:p>
            <a:r>
              <a:rPr lang="it-IT" sz="1600" dirty="0" smtClean="0"/>
              <a:t>Associazione Italiana Imprese Assicuratrici</a:t>
            </a:r>
          </a:p>
          <a:p>
            <a:r>
              <a:rPr lang="it-IT" sz="1600" dirty="0" err="1" smtClean="0"/>
              <a:t>Assonime</a:t>
            </a:r>
            <a:endParaRPr lang="it-IT" sz="1600" dirty="0" smtClean="0"/>
          </a:p>
          <a:p>
            <a:r>
              <a:rPr lang="it-IT" sz="1600" dirty="0" smtClean="0"/>
              <a:t>Banca d’Italia</a:t>
            </a:r>
          </a:p>
          <a:p>
            <a:r>
              <a:rPr lang="it-IT" sz="1600" dirty="0" smtClean="0"/>
              <a:t>Borsa Italiana</a:t>
            </a:r>
          </a:p>
          <a:p>
            <a:r>
              <a:rPr lang="it-IT" sz="1600" dirty="0" smtClean="0"/>
              <a:t>Confindustria</a:t>
            </a:r>
          </a:p>
          <a:p>
            <a:r>
              <a:rPr lang="it-IT" sz="1600" dirty="0" smtClean="0"/>
              <a:t>CNDCEC</a:t>
            </a:r>
          </a:p>
          <a:p>
            <a:r>
              <a:rPr lang="it-IT" sz="1600" dirty="0" smtClean="0"/>
              <a:t>Istituto per la Vigilanza sulle Assicurazioni</a:t>
            </a:r>
          </a:p>
          <a:p>
            <a:r>
              <a:rPr lang="it-IT" sz="1600" dirty="0" smtClean="0"/>
              <a:t>Organismo Italiano di Contabilità</a:t>
            </a:r>
          </a:p>
          <a:p>
            <a:r>
              <a:rPr lang="it-IT" sz="1600" dirty="0" smtClean="0"/>
              <a:t>Unioncamere</a:t>
            </a:r>
            <a:endParaRPr lang="it-IT" sz="1600" dirty="0"/>
          </a:p>
        </p:txBody>
      </p:sp>
      <p:sp>
        <p:nvSpPr>
          <p:cNvPr id="6" name="CasellaDiTesto 5"/>
          <p:cNvSpPr txBox="1"/>
          <p:nvPr/>
        </p:nvSpPr>
        <p:spPr>
          <a:xfrm>
            <a:off x="5796136" y="1772816"/>
            <a:ext cx="3168352" cy="3354765"/>
          </a:xfrm>
          <a:prstGeom prst="rect">
            <a:avLst/>
          </a:prstGeom>
          <a:noFill/>
        </p:spPr>
        <p:txBody>
          <a:bodyPr wrap="square" rtlCol="0">
            <a:spAutoFit/>
          </a:bodyPr>
          <a:lstStyle/>
          <a:p>
            <a:pPr algn="ctr"/>
            <a:r>
              <a:rPr lang="it-IT" b="1" dirty="0" smtClean="0"/>
              <a:t>Soci </a:t>
            </a:r>
            <a:r>
              <a:rPr lang="it-IT" b="1" dirty="0" err="1" smtClean="0"/>
              <a:t>ordinari*</a:t>
            </a:r>
            <a:endParaRPr lang="it-IT" b="1" dirty="0" smtClean="0"/>
          </a:p>
          <a:p>
            <a:r>
              <a:rPr lang="it-IT" sz="1600" dirty="0" err="1" smtClean="0"/>
              <a:t>Andaf</a:t>
            </a:r>
            <a:endParaRPr lang="it-IT" sz="1600" dirty="0" smtClean="0"/>
          </a:p>
          <a:p>
            <a:r>
              <a:rPr lang="it-IT" sz="1600" dirty="0" err="1" smtClean="0"/>
              <a:t>Assirevi</a:t>
            </a:r>
            <a:endParaRPr lang="it-IT" sz="1600" dirty="0" smtClean="0"/>
          </a:p>
          <a:p>
            <a:r>
              <a:rPr lang="it-IT" sz="1600" dirty="0" smtClean="0"/>
              <a:t>Consiglio Nazionale del Notariato</a:t>
            </a:r>
          </a:p>
          <a:p>
            <a:r>
              <a:rPr lang="it-IT" sz="1600" dirty="0" err="1" smtClean="0"/>
              <a:t>ConfCooperative</a:t>
            </a:r>
            <a:endParaRPr lang="it-IT" sz="1600" dirty="0" smtClean="0"/>
          </a:p>
          <a:p>
            <a:r>
              <a:rPr lang="it-IT" sz="1600" dirty="0" err="1" smtClean="0"/>
              <a:t>FederConfidi</a:t>
            </a:r>
            <a:endParaRPr lang="it-IT" sz="1600" dirty="0" smtClean="0"/>
          </a:p>
          <a:p>
            <a:r>
              <a:rPr lang="it-IT" sz="1600" dirty="0" smtClean="0"/>
              <a:t>Fondo Interbancario Tutela Depositi</a:t>
            </a:r>
          </a:p>
          <a:p>
            <a:r>
              <a:rPr lang="it-IT" sz="1600" dirty="0" smtClean="0"/>
              <a:t>Istituto Nazionale di Statistica</a:t>
            </a:r>
          </a:p>
          <a:p>
            <a:r>
              <a:rPr lang="it-IT" sz="1600" dirty="0" smtClean="0"/>
              <a:t>Lega Nazionale delle Cooperative</a:t>
            </a:r>
          </a:p>
          <a:p>
            <a:r>
              <a:rPr lang="it-IT" sz="1600" dirty="0" smtClean="0"/>
              <a:t>Università di Trento</a:t>
            </a:r>
          </a:p>
          <a:p>
            <a:r>
              <a:rPr lang="it-IT" sz="1600" dirty="0" smtClean="0"/>
              <a:t>Università di Macerata</a:t>
            </a:r>
          </a:p>
          <a:p>
            <a:r>
              <a:rPr lang="it-IT" sz="1600" dirty="0" smtClean="0"/>
              <a:t>Politecnico di Milano</a:t>
            </a:r>
          </a:p>
          <a:p>
            <a:endParaRPr lang="it-IT" dirty="0"/>
          </a:p>
        </p:txBody>
      </p:sp>
      <p:sp>
        <p:nvSpPr>
          <p:cNvPr id="7" name="CasellaDiTesto 6"/>
          <p:cNvSpPr txBox="1"/>
          <p:nvPr/>
        </p:nvSpPr>
        <p:spPr>
          <a:xfrm>
            <a:off x="2339752" y="5229200"/>
            <a:ext cx="6336704" cy="707886"/>
          </a:xfrm>
          <a:prstGeom prst="rect">
            <a:avLst/>
          </a:prstGeom>
          <a:noFill/>
        </p:spPr>
        <p:txBody>
          <a:bodyPr wrap="square" rtlCol="0">
            <a:spAutoFit/>
          </a:bodyPr>
          <a:lstStyle/>
          <a:p>
            <a:r>
              <a:rPr lang="it-IT" sz="2000" dirty="0" smtClean="0"/>
              <a:t>Il ruolo dei commercialisti è stato e sarà essenziale </a:t>
            </a:r>
          </a:p>
          <a:p>
            <a:r>
              <a:rPr lang="it-IT" sz="2000" dirty="0" smtClean="0"/>
              <a:t>(anche a livello globale, FEE 2010 e IFAC 2014).</a:t>
            </a:r>
            <a:endParaRPr lang="it-IT" sz="2000" dirty="0"/>
          </a:p>
        </p:txBody>
      </p:sp>
      <p:cxnSp>
        <p:nvCxnSpPr>
          <p:cNvPr id="9" name="Connettore 1 8"/>
          <p:cNvCxnSpPr>
            <a:stCxn id="5" idx="1"/>
          </p:cNvCxnSpPr>
          <p:nvPr/>
        </p:nvCxnSpPr>
        <p:spPr>
          <a:xfrm flipH="1">
            <a:off x="1331640" y="3368318"/>
            <a:ext cx="1008112" cy="1932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1331640" y="5301208"/>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1331640" y="5589240"/>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611560" y="6453336"/>
            <a:ext cx="7992888" cy="246221"/>
          </a:xfrm>
          <a:prstGeom prst="rect">
            <a:avLst/>
          </a:prstGeom>
          <a:noFill/>
        </p:spPr>
        <p:txBody>
          <a:bodyPr wrap="square" rtlCol="0">
            <a:spAutoFit/>
          </a:bodyPr>
          <a:lstStyle/>
          <a:p>
            <a:r>
              <a:rPr lang="it-IT" sz="1000" dirty="0" err="1" smtClean="0"/>
              <a:t>*Ci</a:t>
            </a:r>
            <a:r>
              <a:rPr lang="it-IT" sz="1000" dirty="0" smtClean="0"/>
              <a:t> limitiamo a </a:t>
            </a:r>
            <a:r>
              <a:rPr lang="it-IT" sz="1000" dirty="0" err="1" smtClean="0"/>
              <a:t>indicari</a:t>
            </a:r>
            <a:r>
              <a:rPr lang="it-IT" sz="1000" dirty="0" smtClean="0"/>
              <a:t> i principali soci ordinari istituzionali o rappresentativi di categoria di operatori</a:t>
            </a:r>
            <a:endParaRPr lang="it-IT"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2" name="Titolo 1"/>
          <p:cNvSpPr>
            <a:spLocks noGrp="1"/>
          </p:cNvSpPr>
          <p:nvPr>
            <p:ph type="title"/>
          </p:nvPr>
        </p:nvSpPr>
        <p:spPr>
          <a:xfrm>
            <a:off x="611560" y="2780928"/>
            <a:ext cx="8229600" cy="1143000"/>
          </a:xfrm>
        </p:spPr>
        <p:txBody>
          <a:bodyPr/>
          <a:lstStyle/>
          <a:p>
            <a:r>
              <a:rPr lang="it-IT" dirty="0" smtClean="0"/>
              <a:t>Schemi quantitativi</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3" name="Titolo 2"/>
          <p:cNvSpPr>
            <a:spLocks noGrp="1"/>
          </p:cNvSpPr>
          <p:nvPr>
            <p:ph type="title"/>
          </p:nvPr>
        </p:nvSpPr>
        <p:spPr/>
        <p:txBody>
          <a:bodyPr>
            <a:normAutofit fontScale="90000"/>
          </a:bodyPr>
          <a:lstStyle/>
          <a:p>
            <a:r>
              <a:rPr lang="it-IT" dirty="0" smtClean="0"/>
              <a:t>(primo) adeguamento rispetto ai nuovi OIC</a:t>
            </a:r>
            <a:endParaRPr lang="it-IT" dirty="0"/>
          </a:p>
        </p:txBody>
      </p:sp>
      <p:sp>
        <p:nvSpPr>
          <p:cNvPr id="4" name="Segnaposto contenuto 3"/>
          <p:cNvSpPr>
            <a:spLocks noGrp="1"/>
          </p:cNvSpPr>
          <p:nvPr>
            <p:ph idx="1"/>
          </p:nvPr>
        </p:nvSpPr>
        <p:spPr>
          <a:xfrm>
            <a:off x="179512" y="1600200"/>
            <a:ext cx="8784976" cy="4925144"/>
          </a:xfrm>
        </p:spPr>
        <p:txBody>
          <a:bodyPr>
            <a:normAutofit fontScale="85000" lnSpcReduction="20000"/>
          </a:bodyPr>
          <a:lstStyle/>
          <a:p>
            <a:r>
              <a:rPr lang="it-IT" dirty="0" smtClean="0"/>
              <a:t>Dall’entrata in vigore dello scorso 16/02/2009, la tassonomia del prospetto è alla seconda revisione e al primo adeguamento seppur parziale ai nuovi principi OIC</a:t>
            </a:r>
          </a:p>
          <a:p>
            <a:r>
              <a:rPr lang="it-IT" b="1" dirty="0" smtClean="0"/>
              <a:t>Patrimonio netto</a:t>
            </a:r>
          </a:p>
          <a:p>
            <a:pPr lvl="1"/>
            <a:r>
              <a:rPr lang="it-IT" dirty="0" smtClean="0"/>
              <a:t>Eliminate le voci desuete quali “</a:t>
            </a:r>
            <a:r>
              <a:rPr lang="it-IT" i="1" dirty="0" smtClean="0"/>
              <a:t>Riserva per rinnovamento impianti e macchinari”, “Riserva ammortamento anticipato” </a:t>
            </a:r>
            <a:r>
              <a:rPr lang="it-IT" dirty="0" smtClean="0"/>
              <a:t>e le </a:t>
            </a:r>
            <a:r>
              <a:rPr lang="it-IT" i="1" dirty="0" smtClean="0"/>
              <a:t>“Riserve da condono fiscale”;</a:t>
            </a:r>
          </a:p>
          <a:p>
            <a:pPr lvl="1"/>
            <a:r>
              <a:rPr lang="it-IT" dirty="0" smtClean="0"/>
              <a:t>Eliminata la voce </a:t>
            </a:r>
            <a:r>
              <a:rPr lang="it-IT" i="1" dirty="0" smtClean="0"/>
              <a:t>“acconti su dividendi”</a:t>
            </a:r>
            <a:r>
              <a:rPr lang="it-IT" dirty="0" smtClean="0"/>
              <a:t> in conseguenza del vigente art. 2433-bis C.C.(tale voce è sostanzialmente confinata al mondo IFRS).</a:t>
            </a:r>
          </a:p>
          <a:p>
            <a:r>
              <a:rPr lang="it-IT" b="1" dirty="0" smtClean="0"/>
              <a:t>Conti d’ordine</a:t>
            </a:r>
          </a:p>
          <a:p>
            <a:pPr lvl="1"/>
            <a:r>
              <a:rPr lang="it-IT" dirty="0" smtClean="0"/>
              <a:t>Modifica della </a:t>
            </a:r>
            <a:r>
              <a:rPr lang="it-IT" dirty="0" err="1" smtClean="0"/>
              <a:t>label</a:t>
            </a:r>
            <a:r>
              <a:rPr lang="it-IT" dirty="0" smtClean="0"/>
              <a:t> </a:t>
            </a:r>
            <a:r>
              <a:rPr lang="it-IT" i="1" dirty="0" smtClean="0"/>
              <a:t>“crediti ceduti pro solvendo”</a:t>
            </a:r>
            <a:r>
              <a:rPr lang="it-IT" dirty="0" smtClean="0"/>
              <a:t> in </a:t>
            </a:r>
            <a:r>
              <a:rPr lang="it-IT" i="1" dirty="0" smtClean="0"/>
              <a:t>“crediti ceduti”</a:t>
            </a:r>
            <a:r>
              <a:rPr lang="it-IT" dirty="0" smtClean="0"/>
              <a:t> le nuove regole di </a:t>
            </a:r>
            <a:r>
              <a:rPr lang="it-IT" dirty="0" err="1" smtClean="0"/>
              <a:t>derocognition</a:t>
            </a:r>
            <a:r>
              <a:rPr lang="it-IT" dirty="0" smtClean="0"/>
              <a:t> previste dall’OIC 15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2" name="Titolo 1"/>
          <p:cNvSpPr>
            <a:spLocks noGrp="1"/>
          </p:cNvSpPr>
          <p:nvPr>
            <p:ph type="title"/>
          </p:nvPr>
        </p:nvSpPr>
        <p:spPr/>
        <p:txBody>
          <a:bodyPr/>
          <a:lstStyle/>
          <a:p>
            <a:r>
              <a:rPr lang="it-IT" dirty="0" smtClean="0"/>
              <a:t>Ulteriori interventi</a:t>
            </a:r>
            <a:endParaRPr lang="it-IT" dirty="0"/>
          </a:p>
        </p:txBody>
      </p:sp>
      <p:sp>
        <p:nvSpPr>
          <p:cNvPr id="3" name="Segnaposto contenuto 2"/>
          <p:cNvSpPr>
            <a:spLocks noGrp="1"/>
          </p:cNvSpPr>
          <p:nvPr>
            <p:ph idx="1"/>
          </p:nvPr>
        </p:nvSpPr>
        <p:spPr/>
        <p:txBody>
          <a:bodyPr>
            <a:normAutofit fontScale="62500" lnSpcReduction="20000"/>
          </a:bodyPr>
          <a:lstStyle/>
          <a:p>
            <a:r>
              <a:rPr lang="it-IT" b="1" dirty="0" smtClean="0"/>
              <a:t>Soppressione dello tassonomia per lo schema abbreviato semplificato</a:t>
            </a:r>
          </a:p>
          <a:p>
            <a:pPr lvl="1"/>
            <a:r>
              <a:rPr lang="it-IT" dirty="0" smtClean="0"/>
              <a:t>La tassonomia in vigore sino al 02/03/2015 prevede lo schema abbreviato “semplificato” derivato dalle operazioni di raggruppamento previste dal 3° comma dell’art. 2435-bis. Lo scarso utilizzo e la sua difficile </a:t>
            </a:r>
            <a:r>
              <a:rPr lang="it-IT" dirty="0" err="1" smtClean="0"/>
              <a:t>raccordabilità</a:t>
            </a:r>
            <a:r>
              <a:rPr lang="it-IT" dirty="0" smtClean="0"/>
              <a:t> con la parte tabellare della nota è all’origine della soppressione di questo schema nella tassonomia 2014-11-17.</a:t>
            </a:r>
          </a:p>
          <a:p>
            <a:pPr lvl="1"/>
            <a:r>
              <a:rPr lang="it-IT" dirty="0" smtClean="0"/>
              <a:t>Il suo mantenimento avrebbe creato problemi di coerenza tecnico-informatiche con la gestione tabellare delle informazioni di NI (occorreva predisporre un ulteriore sottoinsieme di tabelle per un utilizzo non significativo nel numero dei bilanci pubblicati negli anni dal 2009 al 2014).</a:t>
            </a:r>
          </a:p>
          <a:p>
            <a:r>
              <a:rPr lang="it-IT" b="1" dirty="0" smtClean="0"/>
              <a:t>Soppressione della differenza di arrotondamento all’unità di Euro</a:t>
            </a:r>
          </a:p>
          <a:p>
            <a:pPr lvl="1"/>
            <a:r>
              <a:rPr lang="it-IT" dirty="0" smtClean="0"/>
              <a:t>L’</a:t>
            </a:r>
            <a:r>
              <a:rPr lang="it-IT" dirty="0" err="1" smtClean="0"/>
              <a:t>insignificatività</a:t>
            </a:r>
            <a:r>
              <a:rPr lang="it-IT" dirty="0" smtClean="0"/>
              <a:t> di questo valore non è tale da inficiare il principio della chiarezza e della precisione, di cui all’art. 2423 C.C. pertanto le specifiche poste nel patrimonio netto e nei proventi e oneri straordinari sono stati eliminati quali elementi dagli schemi quantitativi ordinario e abbreviato.</a:t>
            </a:r>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2" name="Titolo 1"/>
          <p:cNvSpPr>
            <a:spLocks noGrp="1"/>
          </p:cNvSpPr>
          <p:nvPr>
            <p:ph type="title"/>
          </p:nvPr>
        </p:nvSpPr>
        <p:spPr>
          <a:xfrm>
            <a:off x="467544" y="2996952"/>
            <a:ext cx="8229600" cy="1143000"/>
          </a:xfrm>
        </p:spPr>
        <p:txBody>
          <a:bodyPr/>
          <a:lstStyle/>
          <a:p>
            <a:r>
              <a:rPr lang="it-IT" dirty="0" smtClean="0"/>
              <a:t>Nota Integrativa</a:t>
            </a:r>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2" name="Titolo 1"/>
          <p:cNvSpPr>
            <a:spLocks noGrp="1"/>
          </p:cNvSpPr>
          <p:nvPr>
            <p:ph type="title"/>
          </p:nvPr>
        </p:nvSpPr>
        <p:spPr/>
        <p:txBody>
          <a:bodyPr>
            <a:normAutofit fontScale="90000"/>
          </a:bodyPr>
          <a:lstStyle/>
          <a:p>
            <a:r>
              <a:rPr lang="it-IT" dirty="0" smtClean="0"/>
              <a:t>Alcuni principi a base della nuova tassonomia</a:t>
            </a:r>
            <a:endParaRPr lang="it-IT" dirty="0"/>
          </a:p>
        </p:txBody>
      </p:sp>
      <p:sp>
        <p:nvSpPr>
          <p:cNvPr id="3" name="Segnaposto contenuto 2"/>
          <p:cNvSpPr>
            <a:spLocks noGrp="1"/>
          </p:cNvSpPr>
          <p:nvPr>
            <p:ph idx="1"/>
          </p:nvPr>
        </p:nvSpPr>
        <p:spPr/>
        <p:txBody>
          <a:bodyPr>
            <a:normAutofit fontScale="62500" lnSpcReduction="20000"/>
          </a:bodyPr>
          <a:lstStyle/>
          <a:p>
            <a:r>
              <a:rPr lang="it-IT" dirty="0" smtClean="0"/>
              <a:t>Unità del documento Bilancio</a:t>
            </a:r>
          </a:p>
          <a:p>
            <a:pPr lvl="1"/>
            <a:r>
              <a:rPr lang="it-IT" dirty="0" smtClean="0"/>
              <a:t>Con la nuova tassonomia si completa il formato elettronico elaborabile, rendendolo aderente alla disposizione del comma 1 dell’art. 2423 C.C. in quanto l’istanza XBRL depositato contiene il Bilancio in un unico documento.</a:t>
            </a:r>
          </a:p>
          <a:p>
            <a:pPr lvl="1"/>
            <a:r>
              <a:rPr lang="it-IT" dirty="0" smtClean="0"/>
              <a:t>L’integrazione della Nota Integrativa, che prevede la gestione indicizzata e marcata delle informazioni richieste dal 2427, in base alle tecniche di marcatura e di codifica in una tassonomia di questa parte complessa del Bilancio è quindi un atto dovuto che, anzi, arriva alla sua entrata a regime a distanza di cinque anni dall’adozione del linguaggio XBRL in attuazione della norma di cui all’art. 37, comma 21-bis del D.L. 223/2006.</a:t>
            </a:r>
          </a:p>
          <a:p>
            <a:r>
              <a:rPr lang="it-IT" i="1" dirty="0" smtClean="0"/>
              <a:t>Favor </a:t>
            </a:r>
            <a:r>
              <a:rPr lang="it-IT" dirty="0" smtClean="0"/>
              <a:t>per l’</a:t>
            </a:r>
            <a:r>
              <a:rPr lang="it-IT" dirty="0" err="1" smtClean="0"/>
              <a:t>elaborabilità</a:t>
            </a:r>
            <a:endParaRPr lang="it-IT" dirty="0" smtClean="0"/>
          </a:p>
          <a:p>
            <a:pPr lvl="1"/>
            <a:r>
              <a:rPr lang="it-IT" dirty="0" smtClean="0"/>
              <a:t>la </a:t>
            </a:r>
            <a:r>
              <a:rPr lang="it-IT" dirty="0" err="1" smtClean="0"/>
              <a:t>ratio</a:t>
            </a:r>
            <a:r>
              <a:rPr lang="it-IT" dirty="0" smtClean="0"/>
              <a:t> della disposizione di cui all’art. 37, comma 21-bis del D.L. 223/2006 è quella di consentire una immediata e facile elaborazione/comparazione dei dati, rendendoli oltremodo più velocemente disponibili ai terzi per effetto della pubblicità nel registro delle imprese;</a:t>
            </a:r>
          </a:p>
          <a:p>
            <a:pPr lvl="1"/>
            <a:r>
              <a:rPr lang="it-IT" dirty="0" smtClean="0"/>
              <a:t>Sono state rese in forma tabellare tutte le informazioni richieste dal Codice Civile, che sono state ritenute standardizzabili, condividendone il contenuto e la forma con l’OIC.</a:t>
            </a: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6" name="Documento 5"/>
          <p:cNvSpPr/>
          <p:nvPr/>
        </p:nvSpPr>
        <p:spPr>
          <a:xfrm>
            <a:off x="4427984" y="4221088"/>
            <a:ext cx="4464496" cy="720080"/>
          </a:xfrm>
          <a:prstGeom prst="flowChartDocumen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XBRL nella normativa italiana</a:t>
            </a:r>
            <a:endParaRPr lang="it-IT" dirty="0"/>
          </a:p>
        </p:txBody>
      </p:sp>
      <p:sp>
        <p:nvSpPr>
          <p:cNvPr id="3" name="Segnaposto contenuto 2"/>
          <p:cNvSpPr>
            <a:spLocks noGrp="1"/>
          </p:cNvSpPr>
          <p:nvPr>
            <p:ph idx="1"/>
          </p:nvPr>
        </p:nvSpPr>
        <p:spPr>
          <a:xfrm>
            <a:off x="457200" y="1268760"/>
            <a:ext cx="8229600" cy="4857403"/>
          </a:xfrm>
        </p:spPr>
        <p:txBody>
          <a:bodyPr>
            <a:normAutofit fontScale="92500" lnSpcReduction="10000"/>
          </a:bodyPr>
          <a:lstStyle/>
          <a:p>
            <a:pPr algn="ctr">
              <a:buNone/>
            </a:pPr>
            <a:r>
              <a:rPr lang="it-IT" dirty="0" smtClean="0"/>
              <a:t>Art. 37, comma 21-bis del D.L. n. 223/2006</a:t>
            </a:r>
          </a:p>
          <a:p>
            <a:pPr algn="ctr">
              <a:buNone/>
            </a:pPr>
            <a:r>
              <a:rPr lang="it-IT" dirty="0" smtClean="0"/>
              <a:t>+</a:t>
            </a:r>
          </a:p>
          <a:p>
            <a:pPr algn="ctr">
              <a:buNone/>
            </a:pPr>
            <a:r>
              <a:rPr lang="it-IT" dirty="0" err="1" smtClean="0"/>
              <a:t>D.P.C.M.</a:t>
            </a:r>
            <a:r>
              <a:rPr lang="it-IT" dirty="0" smtClean="0"/>
              <a:t> 10 dicembre 2008</a:t>
            </a:r>
          </a:p>
          <a:p>
            <a:pPr algn="ctr">
              <a:buNone/>
            </a:pPr>
            <a:endParaRPr lang="it-IT" dirty="0"/>
          </a:p>
          <a:p>
            <a:pPr algn="ctr">
              <a:buNone/>
            </a:pPr>
            <a:endParaRPr lang="it-IT" dirty="0" smtClean="0"/>
          </a:p>
          <a:p>
            <a:pPr algn="ctr">
              <a:buNone/>
            </a:pPr>
            <a:endParaRPr lang="it-IT" dirty="0"/>
          </a:p>
          <a:p>
            <a:pPr algn="ctr">
              <a:buNone/>
            </a:pPr>
            <a:endParaRPr lang="it-IT" sz="2400" dirty="0" smtClean="0"/>
          </a:p>
          <a:p>
            <a:pPr algn="ctr">
              <a:buNone/>
            </a:pPr>
            <a:endParaRPr lang="it-IT" sz="2400" dirty="0"/>
          </a:p>
          <a:p>
            <a:pPr algn="ctr">
              <a:buNone/>
            </a:pPr>
            <a:r>
              <a:rPr lang="it-IT" sz="2400" dirty="0" err="1" smtClean="0"/>
              <a:t>Xbrl</a:t>
            </a:r>
            <a:r>
              <a:rPr lang="it-IT" sz="2400" dirty="0" smtClean="0"/>
              <a:t> è individuata quale linguaggio per la pubblicità legale in formato elettronico elaborabile ai fini del deposito dei bilanci nel Registro delle Imprese.</a:t>
            </a:r>
          </a:p>
        </p:txBody>
      </p:sp>
      <p:sp>
        <p:nvSpPr>
          <p:cNvPr id="4" name="Freccia in giù 3"/>
          <p:cNvSpPr/>
          <p:nvPr/>
        </p:nvSpPr>
        <p:spPr>
          <a:xfrm>
            <a:off x="4283968" y="3429000"/>
            <a:ext cx="57606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4572000" y="4293096"/>
            <a:ext cx="4104456" cy="523220"/>
          </a:xfrm>
          <a:prstGeom prst="rect">
            <a:avLst/>
          </a:prstGeom>
          <a:noFill/>
        </p:spPr>
        <p:txBody>
          <a:bodyPr wrap="square" rtlCol="0">
            <a:spAutoFit/>
          </a:bodyPr>
          <a:lstStyle/>
          <a:p>
            <a:r>
              <a:rPr lang="it-IT" sz="1400" dirty="0" smtClean="0"/>
              <a:t>In Europa siamo  tra i principali attori  (BE, DK, EST, GER, NL, SP e UK), nonché leader</a:t>
            </a:r>
            <a:endParaRPr lang="it-IT"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2" name="Titolo 1"/>
          <p:cNvSpPr>
            <a:spLocks noGrp="1"/>
          </p:cNvSpPr>
          <p:nvPr>
            <p:ph type="title"/>
          </p:nvPr>
        </p:nvSpPr>
        <p:spPr/>
        <p:txBody>
          <a:bodyPr/>
          <a:lstStyle/>
          <a:p>
            <a:r>
              <a:rPr lang="it-IT" dirty="0" smtClean="0"/>
              <a:t>I problemi</a:t>
            </a:r>
            <a:endParaRPr lang="it-IT" dirty="0"/>
          </a:p>
        </p:txBody>
      </p:sp>
      <p:graphicFrame>
        <p:nvGraphicFramePr>
          <p:cNvPr id="4" name="Segnaposto contenuto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2" name="Titolo 1"/>
          <p:cNvSpPr>
            <a:spLocks noGrp="1"/>
          </p:cNvSpPr>
          <p:nvPr>
            <p:ph type="title"/>
          </p:nvPr>
        </p:nvSpPr>
        <p:spPr/>
        <p:txBody>
          <a:bodyPr/>
          <a:lstStyle/>
          <a:p>
            <a:r>
              <a:rPr lang="it-IT" dirty="0" smtClean="0"/>
              <a:t>La struttura del documento NI</a:t>
            </a:r>
            <a:endParaRPr lang="it-IT" dirty="0"/>
          </a:p>
        </p:txBody>
      </p:sp>
      <p:sp>
        <p:nvSpPr>
          <p:cNvPr id="4" name="Parentesi graffa aperta 3"/>
          <p:cNvSpPr/>
          <p:nvPr/>
        </p:nvSpPr>
        <p:spPr>
          <a:xfrm>
            <a:off x="2051720" y="1772816"/>
            <a:ext cx="576064" cy="3672408"/>
          </a:xfrm>
          <a:prstGeom prst="leftBrace">
            <a:avLst>
              <a:gd name="adj1" fmla="val 8333"/>
              <a:gd name="adj2" fmla="val 49774"/>
            </a:avLst>
          </a:prstGeom>
          <a:solidFill>
            <a:srgbClr val="00B05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 name="CasellaDiTesto 4"/>
          <p:cNvSpPr txBox="1"/>
          <p:nvPr/>
        </p:nvSpPr>
        <p:spPr>
          <a:xfrm>
            <a:off x="2771800" y="1825660"/>
            <a:ext cx="5328592" cy="523220"/>
          </a:xfrm>
          <a:prstGeom prst="rect">
            <a:avLst/>
          </a:prstGeom>
          <a:solidFill>
            <a:srgbClr val="00B050"/>
          </a:solidFill>
        </p:spPr>
        <p:txBody>
          <a:bodyPr wrap="square" rtlCol="0">
            <a:spAutoFit/>
          </a:bodyPr>
          <a:lstStyle/>
          <a:p>
            <a:pPr>
              <a:buFont typeface="Arial" pitchFamily="34" charset="0"/>
              <a:buChar char="•"/>
            </a:pPr>
            <a:r>
              <a:rPr lang="it-IT" sz="2800" dirty="0" smtClean="0">
                <a:solidFill>
                  <a:schemeClr val="bg1"/>
                </a:solidFill>
              </a:rPr>
              <a:t> </a:t>
            </a:r>
            <a:r>
              <a:rPr lang="it-IT" sz="2100" dirty="0" smtClean="0">
                <a:solidFill>
                  <a:schemeClr val="bg1"/>
                </a:solidFill>
              </a:rPr>
              <a:t>Introduzione</a:t>
            </a:r>
            <a:endParaRPr lang="it-IT" sz="2100" dirty="0">
              <a:solidFill>
                <a:schemeClr val="bg1"/>
              </a:solidFill>
            </a:endParaRPr>
          </a:p>
        </p:txBody>
      </p:sp>
      <p:sp>
        <p:nvSpPr>
          <p:cNvPr id="6" name="CasellaDiTesto 5"/>
          <p:cNvSpPr txBox="1"/>
          <p:nvPr/>
        </p:nvSpPr>
        <p:spPr>
          <a:xfrm>
            <a:off x="2771800" y="2617748"/>
            <a:ext cx="5328592" cy="523220"/>
          </a:xfrm>
          <a:prstGeom prst="rect">
            <a:avLst/>
          </a:prstGeom>
          <a:solidFill>
            <a:srgbClr val="00B050"/>
          </a:solidFill>
        </p:spPr>
        <p:txBody>
          <a:bodyPr wrap="square" rtlCol="0">
            <a:spAutoFit/>
          </a:bodyPr>
          <a:lstStyle/>
          <a:p>
            <a:pPr>
              <a:buFont typeface="Arial" pitchFamily="34" charset="0"/>
              <a:buChar char="•"/>
            </a:pPr>
            <a:r>
              <a:rPr lang="it-IT" sz="2800" dirty="0" smtClean="0">
                <a:solidFill>
                  <a:schemeClr val="bg1"/>
                </a:solidFill>
              </a:rPr>
              <a:t> </a:t>
            </a:r>
            <a:r>
              <a:rPr lang="it-IT" sz="2110" dirty="0" smtClean="0">
                <a:solidFill>
                  <a:schemeClr val="bg1"/>
                </a:solidFill>
              </a:rPr>
              <a:t>Informazioni sulle voci di stato patrimoniale</a:t>
            </a:r>
            <a:endParaRPr lang="it-IT" sz="2110" dirty="0">
              <a:solidFill>
                <a:schemeClr val="bg1"/>
              </a:solidFill>
            </a:endParaRPr>
          </a:p>
        </p:txBody>
      </p:sp>
      <p:sp>
        <p:nvSpPr>
          <p:cNvPr id="7" name="CasellaDiTesto 6"/>
          <p:cNvSpPr txBox="1"/>
          <p:nvPr/>
        </p:nvSpPr>
        <p:spPr>
          <a:xfrm>
            <a:off x="2771800" y="3409836"/>
            <a:ext cx="5328592" cy="523220"/>
          </a:xfrm>
          <a:prstGeom prst="rect">
            <a:avLst/>
          </a:prstGeom>
          <a:solidFill>
            <a:srgbClr val="00B050"/>
          </a:solidFill>
        </p:spPr>
        <p:txBody>
          <a:bodyPr wrap="square" rtlCol="0">
            <a:spAutoFit/>
          </a:bodyPr>
          <a:lstStyle/>
          <a:p>
            <a:pPr>
              <a:buFont typeface="Arial" pitchFamily="34" charset="0"/>
              <a:buChar char="•"/>
            </a:pPr>
            <a:r>
              <a:rPr lang="it-IT" sz="2800" dirty="0" smtClean="0">
                <a:solidFill>
                  <a:schemeClr val="bg1"/>
                </a:solidFill>
              </a:rPr>
              <a:t> </a:t>
            </a:r>
            <a:r>
              <a:rPr lang="it-IT" sz="2110" dirty="0" smtClean="0">
                <a:solidFill>
                  <a:schemeClr val="bg1"/>
                </a:solidFill>
              </a:rPr>
              <a:t>Informazioni sulle voci di conto economico</a:t>
            </a:r>
            <a:endParaRPr lang="it-IT" sz="2110" dirty="0">
              <a:solidFill>
                <a:schemeClr val="bg1"/>
              </a:solidFill>
            </a:endParaRPr>
          </a:p>
        </p:txBody>
      </p:sp>
      <p:sp>
        <p:nvSpPr>
          <p:cNvPr id="8" name="CasellaDiTesto 7"/>
          <p:cNvSpPr txBox="1"/>
          <p:nvPr/>
        </p:nvSpPr>
        <p:spPr>
          <a:xfrm>
            <a:off x="2771800" y="4201924"/>
            <a:ext cx="5328592" cy="523220"/>
          </a:xfrm>
          <a:prstGeom prst="rect">
            <a:avLst/>
          </a:prstGeom>
          <a:solidFill>
            <a:srgbClr val="00B050"/>
          </a:solidFill>
        </p:spPr>
        <p:txBody>
          <a:bodyPr wrap="square" rtlCol="0">
            <a:spAutoFit/>
          </a:bodyPr>
          <a:lstStyle/>
          <a:p>
            <a:pPr>
              <a:buFont typeface="Arial" pitchFamily="34" charset="0"/>
              <a:buChar char="•"/>
            </a:pPr>
            <a:r>
              <a:rPr lang="it-IT" sz="2800" dirty="0" smtClean="0">
                <a:solidFill>
                  <a:schemeClr val="bg1"/>
                </a:solidFill>
              </a:rPr>
              <a:t> </a:t>
            </a:r>
            <a:r>
              <a:rPr lang="it-IT" sz="2110" dirty="0" smtClean="0">
                <a:solidFill>
                  <a:schemeClr val="bg1"/>
                </a:solidFill>
              </a:rPr>
              <a:t>Altre informazioni</a:t>
            </a:r>
            <a:endParaRPr lang="it-IT" sz="2110" dirty="0">
              <a:solidFill>
                <a:schemeClr val="bg1"/>
              </a:solidFill>
            </a:endParaRPr>
          </a:p>
        </p:txBody>
      </p:sp>
      <p:sp>
        <p:nvSpPr>
          <p:cNvPr id="9" name="CasellaDiTesto 8"/>
          <p:cNvSpPr txBox="1"/>
          <p:nvPr/>
        </p:nvSpPr>
        <p:spPr>
          <a:xfrm>
            <a:off x="2771800" y="4941168"/>
            <a:ext cx="5328592" cy="523220"/>
          </a:xfrm>
          <a:prstGeom prst="rect">
            <a:avLst/>
          </a:prstGeom>
          <a:solidFill>
            <a:srgbClr val="00B050"/>
          </a:solidFill>
        </p:spPr>
        <p:txBody>
          <a:bodyPr wrap="square" rtlCol="0">
            <a:spAutoFit/>
          </a:bodyPr>
          <a:lstStyle/>
          <a:p>
            <a:pPr>
              <a:buFont typeface="Arial" pitchFamily="34" charset="0"/>
              <a:buChar char="•"/>
            </a:pPr>
            <a:r>
              <a:rPr lang="it-IT" sz="2800" dirty="0" smtClean="0">
                <a:solidFill>
                  <a:schemeClr val="bg1"/>
                </a:solidFill>
              </a:rPr>
              <a:t> </a:t>
            </a:r>
            <a:r>
              <a:rPr lang="it-IT" sz="2110" dirty="0" smtClean="0">
                <a:solidFill>
                  <a:schemeClr val="bg1"/>
                </a:solidFill>
              </a:rPr>
              <a:t>Parte finale</a:t>
            </a:r>
            <a:endParaRPr lang="it-IT" sz="2110" dirty="0">
              <a:solidFill>
                <a:schemeClr val="bg1"/>
              </a:solidFill>
            </a:endParaRPr>
          </a:p>
        </p:txBody>
      </p:sp>
      <p:sp>
        <p:nvSpPr>
          <p:cNvPr id="10" name="CasellaDiTesto 9"/>
          <p:cNvSpPr txBox="1"/>
          <p:nvPr/>
        </p:nvSpPr>
        <p:spPr>
          <a:xfrm rot="16200000">
            <a:off x="-370131" y="3383414"/>
            <a:ext cx="3600400" cy="523220"/>
          </a:xfrm>
          <a:prstGeom prst="rect">
            <a:avLst/>
          </a:prstGeom>
          <a:solidFill>
            <a:srgbClr val="00B050"/>
          </a:solidFill>
        </p:spPr>
        <p:txBody>
          <a:bodyPr wrap="square" rtlCol="0">
            <a:spAutoFit/>
          </a:bodyPr>
          <a:lstStyle/>
          <a:p>
            <a:pPr algn="ctr"/>
            <a:r>
              <a:rPr lang="it-IT" sz="2800" dirty="0" smtClean="0">
                <a:solidFill>
                  <a:schemeClr val="bg1"/>
                </a:solidFill>
              </a:rPr>
              <a:t>NOTA INTEGRATIVA</a:t>
            </a:r>
            <a:endParaRPr lang="it-IT" sz="2800" dirty="0">
              <a:solidFill>
                <a:schemeClr val="bg1"/>
              </a:solidFill>
            </a:endParaRPr>
          </a:p>
        </p:txBody>
      </p:sp>
      <p:sp>
        <p:nvSpPr>
          <p:cNvPr id="11" name="CasellaDiTesto 10"/>
          <p:cNvSpPr txBox="1"/>
          <p:nvPr/>
        </p:nvSpPr>
        <p:spPr>
          <a:xfrm>
            <a:off x="2195736" y="5949280"/>
            <a:ext cx="5112568" cy="369332"/>
          </a:xfrm>
          <a:prstGeom prst="rect">
            <a:avLst/>
          </a:prstGeom>
          <a:noFill/>
        </p:spPr>
        <p:txBody>
          <a:bodyPr wrap="square" rtlCol="0">
            <a:spAutoFit/>
          </a:bodyPr>
          <a:lstStyle/>
          <a:p>
            <a:r>
              <a:rPr lang="it-IT" dirty="0" smtClean="0"/>
              <a:t>In linea con l’OIC 12 e la direttiva 2013/34/UE</a:t>
            </a:r>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2" name="Titolo 1"/>
          <p:cNvSpPr>
            <a:spLocks noGrp="1"/>
          </p:cNvSpPr>
          <p:nvPr>
            <p:ph type="title"/>
          </p:nvPr>
        </p:nvSpPr>
        <p:spPr/>
        <p:txBody>
          <a:bodyPr/>
          <a:lstStyle/>
          <a:p>
            <a:r>
              <a:rPr lang="it-IT" dirty="0" smtClean="0"/>
              <a:t>Testi e tabelle</a:t>
            </a:r>
            <a:endParaRPr lang="it-IT" dirty="0"/>
          </a:p>
        </p:txBody>
      </p:sp>
      <p:sp>
        <p:nvSpPr>
          <p:cNvPr id="3" name="Segnaposto contenuto 2"/>
          <p:cNvSpPr>
            <a:spLocks noGrp="1"/>
          </p:cNvSpPr>
          <p:nvPr>
            <p:ph idx="1"/>
          </p:nvPr>
        </p:nvSpPr>
        <p:spPr/>
        <p:txBody>
          <a:bodyPr>
            <a:normAutofit fontScale="55000" lnSpcReduction="20000"/>
          </a:bodyPr>
          <a:lstStyle/>
          <a:p>
            <a:r>
              <a:rPr lang="it-IT" dirty="0" smtClean="0"/>
              <a:t>Campi testuali</a:t>
            </a:r>
          </a:p>
          <a:p>
            <a:pPr lvl="1"/>
            <a:r>
              <a:rPr lang="it-IT" dirty="0" smtClean="0"/>
              <a:t>L’introduzione e la parte finale sono gestibili in forma testuale, ogni tabella e preceduta da un’introduzione e da un commento che possono essere utilizzate per illustrare e integrare le informazioni tabellari. I criteri di valutazione sono gestiti con riferimento alla singola voce dello stato patrimoniale e non come </a:t>
            </a:r>
            <a:r>
              <a:rPr lang="it-IT" dirty="0" err="1" smtClean="0"/>
              <a:t>tag</a:t>
            </a:r>
            <a:r>
              <a:rPr lang="it-IT" dirty="0" smtClean="0"/>
              <a:t> a se stante successivo all’introduzione.</a:t>
            </a:r>
          </a:p>
          <a:p>
            <a:pPr lvl="1"/>
            <a:r>
              <a:rPr lang="it-IT" dirty="0" smtClean="0"/>
              <a:t>Nei campi testuali è possibile accogliere prospetti, come nel caso delle informazioni sul leasing, il rendiconto finanziario, la tabella dimostrativa della mutualità cooperativa.</a:t>
            </a:r>
          </a:p>
          <a:p>
            <a:r>
              <a:rPr lang="it-IT" dirty="0" smtClean="0"/>
              <a:t>53 tabelle (24 per l’abbreviato)</a:t>
            </a:r>
          </a:p>
          <a:p>
            <a:pPr lvl="1"/>
            <a:r>
              <a:rPr lang="it-IT" dirty="0" smtClean="0"/>
              <a:t>Le tabelle sono considerate conformi alle previsioni delle disposizioni civilistiche dall’OIC, unico soggetto titolato ad esprimere il parere di conformità della tassonomia;</a:t>
            </a:r>
          </a:p>
          <a:p>
            <a:pPr lvl="1"/>
            <a:r>
              <a:rPr lang="it-IT" dirty="0" smtClean="0"/>
              <a:t>Le tabelle sono personalizzabili indirettamente,  mediante le precisazioni offerte nei campi testuali di introduzione e commento ad ognuna delle 53 tabelle. Le integrazioni possono anche essere esposte in forma tabellare nei campi testuali attraverso la formattazione di tabelle in codice HTML</a:t>
            </a:r>
          </a:p>
          <a:p>
            <a:pPr lvl="1"/>
            <a:r>
              <a:rPr lang="it-IT" dirty="0" smtClean="0"/>
              <a:t>Alcune tabelle del bilancio d’esercizio sono rese disponibili per la compilazione anche per i bilanci abbreviati (immobilizzazioni, dettaglio riserve, fiscalità differita).</a:t>
            </a:r>
          </a:p>
          <a:p>
            <a:pPr lvl="1"/>
            <a:r>
              <a:rPr lang="it-IT" dirty="0" smtClean="0"/>
              <a:t>Il rendiconto finanziario, il prospetto delle operazioni di locazione finanziaria (OIC 1), il prospetto di riconciliazione della fiscalità corrente IRES e IRAP, il prospetto di dimostrazione della mutualità prevalente per le cooperative e altri prospetti non contemplati e correntemente utilizzati, anche per fornire informazioni aderenti ai principi contabili nazionali possono essere integrati nelle parti testuali con formattazione tabella HTML</a:t>
            </a: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5" name="Titolo 4"/>
          <p:cNvSpPr>
            <a:spLocks noGrp="1"/>
          </p:cNvSpPr>
          <p:nvPr>
            <p:ph type="title"/>
          </p:nvPr>
        </p:nvSpPr>
        <p:spPr>
          <a:xfrm>
            <a:off x="539552" y="3429000"/>
            <a:ext cx="8229600" cy="1143000"/>
          </a:xfrm>
        </p:spPr>
        <p:txBody>
          <a:bodyPr>
            <a:normAutofit fontScale="90000"/>
          </a:bodyPr>
          <a:lstStyle/>
          <a:p>
            <a:r>
              <a:rPr lang="it-IT" dirty="0" smtClean="0"/>
              <a:t>Utilizzo ai fini redazionali, societari e pubblicitari</a:t>
            </a:r>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2" name="Titolo 1"/>
          <p:cNvSpPr>
            <a:spLocks noGrp="1"/>
          </p:cNvSpPr>
          <p:nvPr>
            <p:ph type="title"/>
          </p:nvPr>
        </p:nvSpPr>
        <p:spPr/>
        <p:txBody>
          <a:bodyPr/>
          <a:lstStyle/>
          <a:p>
            <a:r>
              <a:rPr lang="it-IT" dirty="0" smtClean="0"/>
              <a:t>Applicazione pratica</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Ai fini di gestire correttamente la formazione e la pubblicità legale del documento “Bilancio”, è consigliabile la redazione </a:t>
            </a:r>
            <a:r>
              <a:rPr lang="it-IT" i="1" dirty="0" err="1" smtClean="0"/>
              <a:t>ab</a:t>
            </a:r>
            <a:r>
              <a:rPr lang="it-IT" i="1" dirty="0" smtClean="0"/>
              <a:t> origine </a:t>
            </a:r>
            <a:r>
              <a:rPr lang="it-IT" dirty="0" smtClean="0"/>
              <a:t>del bilancio in aderenza alla tassonomia.</a:t>
            </a:r>
          </a:p>
          <a:p>
            <a:r>
              <a:rPr lang="it-IT" dirty="0" smtClean="0"/>
              <a:t>Il Bilancio redatto e generato in linguaggio XBRL può essere reso leggibile su carta attraverso la rappresentazione a stampa del documento attraverso gli strumenti di lettura in grado di generare PDF da depositare presso la sede sociale unitamente al file XBRL e agli altri documenti in formato PDF/A (relazione del CS, relazione di certificazione del revisore unico, relazione sulla gestione). Il documento in forma leggibile PDF può essere trasmesso al collegio sindacale per il suo esame.</a:t>
            </a: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stretch>
            <a:fillRect/>
          </a:stretch>
        </p:blipFill>
        <p:spPr bwMode="auto">
          <a:xfrm>
            <a:off x="0" y="5589240"/>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2" name="Titolo 1"/>
          <p:cNvSpPr>
            <a:spLocks noGrp="1"/>
          </p:cNvSpPr>
          <p:nvPr>
            <p:ph type="title"/>
          </p:nvPr>
        </p:nvSpPr>
        <p:spPr/>
        <p:txBody>
          <a:bodyPr/>
          <a:lstStyle/>
          <a:p>
            <a:r>
              <a:rPr lang="it-IT" dirty="0" smtClean="0"/>
              <a:t>La gestione dei testi</a:t>
            </a:r>
            <a:endParaRPr lang="it-IT" dirty="0"/>
          </a:p>
        </p:txBody>
      </p:sp>
      <p:sp>
        <p:nvSpPr>
          <p:cNvPr id="5" name="Arrotonda angolo diagonale rettangolo 4"/>
          <p:cNvSpPr/>
          <p:nvPr/>
        </p:nvSpPr>
        <p:spPr>
          <a:xfrm>
            <a:off x="2915816" y="1844824"/>
            <a:ext cx="3240360" cy="93610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Parti testuali della nota integrativa</a:t>
            </a:r>
            <a:endParaRPr lang="it-IT" dirty="0"/>
          </a:p>
        </p:txBody>
      </p:sp>
      <p:cxnSp>
        <p:nvCxnSpPr>
          <p:cNvPr id="7" name="Connettore 1 6"/>
          <p:cNvCxnSpPr>
            <a:stCxn id="5" idx="1"/>
          </p:cNvCxnSpPr>
          <p:nvPr/>
        </p:nvCxnSpPr>
        <p:spPr>
          <a:xfrm>
            <a:off x="4535996" y="2780928"/>
            <a:ext cx="36004" cy="7920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ombo 7"/>
          <p:cNvSpPr/>
          <p:nvPr/>
        </p:nvSpPr>
        <p:spPr>
          <a:xfrm>
            <a:off x="3059832" y="3429000"/>
            <a:ext cx="3024336" cy="93610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Riferibile a voce di bilancio?</a:t>
            </a:r>
            <a:endParaRPr lang="it-IT" sz="1600" dirty="0"/>
          </a:p>
        </p:txBody>
      </p:sp>
      <p:cxnSp>
        <p:nvCxnSpPr>
          <p:cNvPr id="10" name="Connettore 1 9"/>
          <p:cNvCxnSpPr>
            <a:stCxn id="8" idx="1"/>
          </p:cNvCxnSpPr>
          <p:nvPr/>
        </p:nvCxnSpPr>
        <p:spPr>
          <a:xfrm flipH="1" flipV="1">
            <a:off x="2123728" y="3861048"/>
            <a:ext cx="936104" cy="36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2123728" y="3861048"/>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ttore 1 15"/>
          <p:cNvCxnSpPr>
            <a:stCxn id="8" idx="3"/>
          </p:cNvCxnSpPr>
          <p:nvPr/>
        </p:nvCxnSpPr>
        <p:spPr>
          <a:xfrm>
            <a:off x="6084168" y="3897052"/>
            <a:ext cx="1008112" cy="36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7092280" y="3933056"/>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ttangolo 20"/>
          <p:cNvSpPr/>
          <p:nvPr/>
        </p:nvSpPr>
        <p:spPr>
          <a:xfrm>
            <a:off x="539552" y="4725144"/>
            <a:ext cx="31683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Inserirla in uno dei campi testuali relativi alla voce</a:t>
            </a:r>
            <a:endParaRPr lang="it-IT" dirty="0"/>
          </a:p>
        </p:txBody>
      </p:sp>
      <p:sp>
        <p:nvSpPr>
          <p:cNvPr id="23" name="Rettangolo 22"/>
          <p:cNvSpPr/>
          <p:nvPr/>
        </p:nvSpPr>
        <p:spPr>
          <a:xfrm>
            <a:off x="5652120" y="4797152"/>
            <a:ext cx="288032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Inserirla nella parte iniziale (introduzione) o nella parte finale della nota integrativa</a:t>
            </a:r>
            <a:endParaRPr lang="it-IT" dirty="0"/>
          </a:p>
        </p:txBody>
      </p:sp>
      <p:sp>
        <p:nvSpPr>
          <p:cNvPr id="24" name="CasellaDiTesto 23"/>
          <p:cNvSpPr txBox="1"/>
          <p:nvPr/>
        </p:nvSpPr>
        <p:spPr>
          <a:xfrm>
            <a:off x="1907704" y="3501008"/>
            <a:ext cx="432048" cy="369332"/>
          </a:xfrm>
          <a:prstGeom prst="rect">
            <a:avLst/>
          </a:prstGeom>
          <a:noFill/>
        </p:spPr>
        <p:txBody>
          <a:bodyPr wrap="square" rtlCol="0">
            <a:spAutoFit/>
          </a:bodyPr>
          <a:lstStyle/>
          <a:p>
            <a:r>
              <a:rPr lang="it-IT" dirty="0" smtClean="0"/>
              <a:t>si</a:t>
            </a:r>
            <a:endParaRPr lang="it-IT" dirty="0"/>
          </a:p>
        </p:txBody>
      </p:sp>
      <p:sp>
        <p:nvSpPr>
          <p:cNvPr id="28" name="CasellaDiTesto 27"/>
          <p:cNvSpPr txBox="1"/>
          <p:nvPr/>
        </p:nvSpPr>
        <p:spPr>
          <a:xfrm>
            <a:off x="6876256" y="3573016"/>
            <a:ext cx="432048" cy="369332"/>
          </a:xfrm>
          <a:prstGeom prst="rect">
            <a:avLst/>
          </a:prstGeom>
          <a:noFill/>
        </p:spPr>
        <p:txBody>
          <a:bodyPr wrap="square" rtlCol="0">
            <a:spAutoFit/>
          </a:bodyPr>
          <a:lstStyle/>
          <a:p>
            <a:r>
              <a:rPr lang="it-IT" dirty="0" smtClean="0"/>
              <a:t>no</a:t>
            </a:r>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2" name="Titolo 1"/>
          <p:cNvSpPr>
            <a:spLocks noGrp="1"/>
          </p:cNvSpPr>
          <p:nvPr>
            <p:ph type="title"/>
          </p:nvPr>
        </p:nvSpPr>
        <p:spPr/>
        <p:txBody>
          <a:bodyPr/>
          <a:lstStyle/>
          <a:p>
            <a:r>
              <a:rPr lang="it-IT" dirty="0" smtClean="0"/>
              <a:t>La gestione della parte tabellare</a:t>
            </a:r>
            <a:endParaRPr lang="it-IT" dirty="0"/>
          </a:p>
        </p:txBody>
      </p:sp>
      <p:sp>
        <p:nvSpPr>
          <p:cNvPr id="6" name="Rettangolo 5"/>
          <p:cNvSpPr/>
          <p:nvPr/>
        </p:nvSpPr>
        <p:spPr>
          <a:xfrm>
            <a:off x="1691680" y="1340768"/>
            <a:ext cx="2880320" cy="720080"/>
          </a:xfrm>
          <a:prstGeom prst="rect">
            <a:avLst/>
          </a:prstGeom>
          <a:gradFill>
            <a:gsLst>
              <a:gs pos="0">
                <a:schemeClr val="bg1"/>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rPr>
              <a:t>Inserimento dei dati aziendali </a:t>
            </a:r>
          </a:p>
          <a:p>
            <a:pPr algn="ctr"/>
            <a:r>
              <a:rPr lang="it-IT" sz="1400" dirty="0" smtClean="0">
                <a:solidFill>
                  <a:schemeClr val="tx1"/>
                </a:solidFill>
              </a:rPr>
              <a:t>nella tabella offerta dalla tassonomia</a:t>
            </a:r>
            <a:endParaRPr lang="it-IT" sz="1400" dirty="0">
              <a:solidFill>
                <a:schemeClr val="tx1"/>
              </a:solidFill>
            </a:endParaRPr>
          </a:p>
        </p:txBody>
      </p:sp>
      <p:sp>
        <p:nvSpPr>
          <p:cNvPr id="7" name="Rombo 6"/>
          <p:cNvSpPr/>
          <p:nvPr/>
        </p:nvSpPr>
        <p:spPr>
          <a:xfrm>
            <a:off x="1619672" y="2420888"/>
            <a:ext cx="2952328" cy="792088"/>
          </a:xfrm>
          <a:prstGeom prst="diamond">
            <a:avLst/>
          </a:prstGeom>
          <a:gradFill>
            <a:gsLst>
              <a:gs pos="0">
                <a:schemeClr val="bg1"/>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rPr>
              <a:t>Chiarezza e rappresentazione fedele?</a:t>
            </a:r>
            <a:endParaRPr lang="it-IT" sz="1400" dirty="0">
              <a:solidFill>
                <a:schemeClr val="tx1"/>
              </a:solidFill>
            </a:endParaRPr>
          </a:p>
        </p:txBody>
      </p:sp>
      <p:cxnSp>
        <p:nvCxnSpPr>
          <p:cNvPr id="9" name="Connettore 1 8"/>
          <p:cNvCxnSpPr>
            <a:stCxn id="7" idx="0"/>
          </p:cNvCxnSpPr>
          <p:nvPr/>
        </p:nvCxnSpPr>
        <p:spPr>
          <a:xfrm flipV="1">
            <a:off x="3095836" y="2060848"/>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ttore 1 18"/>
          <p:cNvCxnSpPr>
            <a:stCxn id="7" idx="1"/>
          </p:cNvCxnSpPr>
          <p:nvPr/>
        </p:nvCxnSpPr>
        <p:spPr>
          <a:xfrm flipH="1">
            <a:off x="899592" y="2816932"/>
            <a:ext cx="720080" cy="36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1 20"/>
          <p:cNvCxnSpPr>
            <a:stCxn id="7" idx="3"/>
          </p:cNvCxnSpPr>
          <p:nvPr/>
        </p:nvCxnSpPr>
        <p:spPr>
          <a:xfrm>
            <a:off x="4572000" y="2816932"/>
            <a:ext cx="864096" cy="36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899592" y="2852936"/>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a:off x="5436096" y="2852936"/>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ttangolo 25"/>
          <p:cNvSpPr/>
          <p:nvPr/>
        </p:nvSpPr>
        <p:spPr>
          <a:xfrm>
            <a:off x="35496" y="3501008"/>
            <a:ext cx="2160240" cy="720080"/>
          </a:xfrm>
          <a:prstGeom prst="rect">
            <a:avLst/>
          </a:prstGeom>
          <a:gradFill>
            <a:gsLst>
              <a:gs pos="0">
                <a:schemeClr val="bg1"/>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rPr>
              <a:t>La tabella offerta soddisfa le esigenze del redattore</a:t>
            </a:r>
            <a:endParaRPr lang="it-IT" sz="1400" dirty="0">
              <a:solidFill>
                <a:schemeClr val="tx1"/>
              </a:solidFill>
            </a:endParaRPr>
          </a:p>
        </p:txBody>
      </p:sp>
      <p:sp>
        <p:nvSpPr>
          <p:cNvPr id="28" name="Rombo 27"/>
          <p:cNvSpPr/>
          <p:nvPr/>
        </p:nvSpPr>
        <p:spPr>
          <a:xfrm>
            <a:off x="3995936" y="3501008"/>
            <a:ext cx="2952328" cy="792088"/>
          </a:xfrm>
          <a:prstGeom prst="diamond">
            <a:avLst/>
          </a:prstGeom>
          <a:gradFill>
            <a:gsLst>
              <a:gs pos="0">
                <a:schemeClr val="bg1"/>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rPr>
              <a:t>Può essere integrata?</a:t>
            </a:r>
            <a:endParaRPr lang="it-IT" sz="1400" dirty="0">
              <a:solidFill>
                <a:schemeClr val="tx1"/>
              </a:solidFill>
            </a:endParaRPr>
          </a:p>
        </p:txBody>
      </p:sp>
      <p:cxnSp>
        <p:nvCxnSpPr>
          <p:cNvPr id="30" name="Connettore 1 29"/>
          <p:cNvCxnSpPr>
            <a:stCxn id="28" idx="1"/>
          </p:cNvCxnSpPr>
          <p:nvPr/>
        </p:nvCxnSpPr>
        <p:spPr>
          <a:xfrm flipH="1">
            <a:off x="3635896" y="3897052"/>
            <a:ext cx="360040" cy="36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ttore 1 34"/>
          <p:cNvCxnSpPr>
            <a:stCxn id="28" idx="3"/>
          </p:cNvCxnSpPr>
          <p:nvPr/>
        </p:nvCxnSpPr>
        <p:spPr>
          <a:xfrm>
            <a:off x="6948264" y="3897052"/>
            <a:ext cx="432048" cy="36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ttore 2 36"/>
          <p:cNvCxnSpPr/>
          <p:nvPr/>
        </p:nvCxnSpPr>
        <p:spPr>
          <a:xfrm>
            <a:off x="3635896" y="3933056"/>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onnettore 2 37"/>
          <p:cNvCxnSpPr/>
          <p:nvPr/>
        </p:nvCxnSpPr>
        <p:spPr>
          <a:xfrm>
            <a:off x="7380312" y="3933056"/>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ttangolo 38"/>
          <p:cNvSpPr/>
          <p:nvPr/>
        </p:nvSpPr>
        <p:spPr>
          <a:xfrm>
            <a:off x="2483768" y="4653136"/>
            <a:ext cx="2304256" cy="648072"/>
          </a:xfrm>
          <a:prstGeom prst="rect">
            <a:avLst/>
          </a:prstGeom>
          <a:gradFill>
            <a:gsLst>
              <a:gs pos="0">
                <a:schemeClr val="bg1"/>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dirty="0" smtClean="0">
                <a:solidFill>
                  <a:schemeClr val="tx1"/>
                </a:solidFill>
              </a:rPr>
              <a:t>Integrare la tabella attraverso inserimento di dati di commento nella parte testuale</a:t>
            </a:r>
            <a:endParaRPr lang="it-IT" sz="1300" dirty="0">
              <a:solidFill>
                <a:schemeClr val="tx1"/>
              </a:solidFill>
            </a:endParaRPr>
          </a:p>
        </p:txBody>
      </p:sp>
      <p:sp>
        <p:nvSpPr>
          <p:cNvPr id="40" name="Rettangolo 39"/>
          <p:cNvSpPr/>
          <p:nvPr/>
        </p:nvSpPr>
        <p:spPr>
          <a:xfrm>
            <a:off x="6228184" y="4653136"/>
            <a:ext cx="2304256" cy="648072"/>
          </a:xfrm>
          <a:prstGeom prst="rect">
            <a:avLst/>
          </a:prstGeom>
          <a:gradFill>
            <a:gsLst>
              <a:gs pos="0">
                <a:schemeClr val="bg1"/>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dirty="0" smtClean="0">
                <a:solidFill>
                  <a:schemeClr val="tx1"/>
                </a:solidFill>
              </a:rPr>
              <a:t>Inserire la propria tabella mediante la formattazione HTML</a:t>
            </a:r>
            <a:endParaRPr lang="it-IT" sz="1300" dirty="0">
              <a:solidFill>
                <a:schemeClr val="tx1"/>
              </a:solidFill>
            </a:endParaRPr>
          </a:p>
        </p:txBody>
      </p:sp>
      <p:sp>
        <p:nvSpPr>
          <p:cNvPr id="41" name="CasellaDiTesto 40"/>
          <p:cNvSpPr txBox="1"/>
          <p:nvPr/>
        </p:nvSpPr>
        <p:spPr>
          <a:xfrm>
            <a:off x="3491880" y="3573016"/>
            <a:ext cx="360040" cy="369332"/>
          </a:xfrm>
          <a:prstGeom prst="rect">
            <a:avLst/>
          </a:prstGeom>
          <a:noFill/>
        </p:spPr>
        <p:txBody>
          <a:bodyPr wrap="square" rtlCol="0">
            <a:spAutoFit/>
          </a:bodyPr>
          <a:lstStyle/>
          <a:p>
            <a:r>
              <a:rPr lang="it-IT" dirty="0" smtClean="0"/>
              <a:t>si</a:t>
            </a:r>
            <a:endParaRPr lang="it-IT" dirty="0"/>
          </a:p>
        </p:txBody>
      </p:sp>
      <p:sp>
        <p:nvSpPr>
          <p:cNvPr id="42" name="CasellaDiTesto 41"/>
          <p:cNvSpPr txBox="1"/>
          <p:nvPr/>
        </p:nvSpPr>
        <p:spPr>
          <a:xfrm>
            <a:off x="7164288" y="3573016"/>
            <a:ext cx="432048" cy="369332"/>
          </a:xfrm>
          <a:prstGeom prst="rect">
            <a:avLst/>
          </a:prstGeom>
          <a:noFill/>
        </p:spPr>
        <p:txBody>
          <a:bodyPr wrap="square" rtlCol="0">
            <a:spAutoFit/>
          </a:bodyPr>
          <a:lstStyle/>
          <a:p>
            <a:r>
              <a:rPr lang="it-IT" dirty="0" smtClean="0"/>
              <a:t>no</a:t>
            </a:r>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5" name="Titolo 4"/>
          <p:cNvSpPr>
            <a:spLocks noGrp="1"/>
          </p:cNvSpPr>
          <p:nvPr>
            <p:ph type="title"/>
          </p:nvPr>
        </p:nvSpPr>
        <p:spPr>
          <a:xfrm>
            <a:off x="467544" y="2924944"/>
            <a:ext cx="8229600" cy="1143000"/>
          </a:xfrm>
        </p:spPr>
        <p:txBody>
          <a:bodyPr>
            <a:normAutofit/>
          </a:bodyPr>
          <a:lstStyle/>
          <a:p>
            <a:r>
              <a:rPr lang="it-IT" sz="3600" dirty="0" smtClean="0"/>
              <a:t>Giudizio di conformità e doppio deposito</a:t>
            </a:r>
            <a:endParaRPr lang="it-IT"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2" name="Titolo 1"/>
          <p:cNvSpPr>
            <a:spLocks noGrp="1"/>
          </p:cNvSpPr>
          <p:nvPr>
            <p:ph type="title"/>
          </p:nvPr>
        </p:nvSpPr>
        <p:spPr/>
        <p:txBody>
          <a:bodyPr>
            <a:normAutofit fontScale="90000"/>
          </a:bodyPr>
          <a:lstStyle/>
          <a:p>
            <a:r>
              <a:rPr lang="it-IT" dirty="0" smtClean="0"/>
              <a:t>La disposizione dell’art. 5, comma 5 del </a:t>
            </a:r>
            <a:r>
              <a:rPr lang="it-IT" dirty="0" err="1" smtClean="0"/>
              <a:t>D.P.C.M.</a:t>
            </a:r>
            <a:r>
              <a:rPr lang="it-IT" dirty="0" smtClean="0"/>
              <a:t> 10/12/2008</a:t>
            </a:r>
            <a:endParaRPr lang="it-IT" dirty="0"/>
          </a:p>
        </p:txBody>
      </p:sp>
      <p:sp>
        <p:nvSpPr>
          <p:cNvPr id="3" name="Segnaposto contenuto 2"/>
          <p:cNvSpPr>
            <a:spLocks noGrp="1"/>
          </p:cNvSpPr>
          <p:nvPr>
            <p:ph idx="1"/>
          </p:nvPr>
        </p:nvSpPr>
        <p:spPr/>
        <p:txBody>
          <a:bodyPr>
            <a:normAutofit fontScale="92500" lnSpcReduction="20000"/>
          </a:bodyPr>
          <a:lstStyle/>
          <a:p>
            <a:r>
              <a:rPr lang="it-IT" sz="2800" dirty="0" smtClean="0"/>
              <a:t>Se le tassonomie previste dalle specifiche XBRL italiane non sono disponibili o “sufficienti a rappresentare il bilancio approvato dalla società secondo i </a:t>
            </a:r>
            <a:r>
              <a:rPr lang="it-IT" sz="2800" b="1" u="sng" dirty="0" smtClean="0"/>
              <a:t>principi di chiarezza, correttezza e verità</a:t>
            </a:r>
            <a:r>
              <a:rPr lang="it-IT" sz="2800" dirty="0" smtClean="0"/>
              <a:t>”…</a:t>
            </a:r>
          </a:p>
          <a:p>
            <a:endParaRPr lang="it-IT" sz="2800" dirty="0" smtClean="0"/>
          </a:p>
          <a:p>
            <a:endParaRPr lang="it-IT" sz="2800" dirty="0" smtClean="0"/>
          </a:p>
          <a:p>
            <a:r>
              <a:rPr lang="it-IT" sz="2800" dirty="0" smtClean="0"/>
              <a:t>ai fini della pubblicazione nel registro delle imprese l’interessato allega “all’istanza di cui all’art. 4 e al bilancio elaborabile un </a:t>
            </a:r>
            <a:r>
              <a:rPr lang="it-IT" sz="2800" b="1" u="sng" dirty="0" smtClean="0"/>
              <a:t>ulteriore documento informatico </a:t>
            </a:r>
            <a:r>
              <a:rPr lang="it-IT" sz="2800" dirty="0" smtClean="0"/>
              <a:t>contenente il bilancio  approvato, in formato PDF/A senza immagini ottenute dalla scansione dei documenti cartacei.</a:t>
            </a:r>
            <a:endParaRPr lang="it-IT" sz="2800" dirty="0"/>
          </a:p>
        </p:txBody>
      </p:sp>
      <p:sp>
        <p:nvSpPr>
          <p:cNvPr id="5" name="Fumetto 1 4"/>
          <p:cNvSpPr/>
          <p:nvPr/>
        </p:nvSpPr>
        <p:spPr>
          <a:xfrm>
            <a:off x="395536" y="2996952"/>
            <a:ext cx="4104456" cy="648072"/>
          </a:xfrm>
          <a:prstGeom prst="wedgeRectCallout">
            <a:avLst>
              <a:gd name="adj1" fmla="val 36888"/>
              <a:gd name="adj2" fmla="val -6961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Si ritiene che il riferimento dei principi sia in termini </a:t>
            </a:r>
            <a:r>
              <a:rPr lang="it-IT" i="1" dirty="0" err="1" smtClean="0">
                <a:solidFill>
                  <a:schemeClr val="tx1"/>
                </a:solidFill>
              </a:rPr>
              <a:t>substance</a:t>
            </a:r>
            <a:r>
              <a:rPr lang="it-IT" i="1" dirty="0" smtClean="0">
                <a:solidFill>
                  <a:schemeClr val="tx1"/>
                </a:solidFill>
              </a:rPr>
              <a:t> </a:t>
            </a:r>
            <a:r>
              <a:rPr lang="it-IT" i="1" dirty="0" err="1" smtClean="0">
                <a:solidFill>
                  <a:schemeClr val="tx1"/>
                </a:solidFill>
              </a:rPr>
              <a:t>over</a:t>
            </a:r>
            <a:r>
              <a:rPr lang="it-IT" i="1" dirty="0" smtClean="0">
                <a:solidFill>
                  <a:schemeClr val="tx1"/>
                </a:solidFill>
              </a:rPr>
              <a:t> </a:t>
            </a:r>
            <a:r>
              <a:rPr lang="it-IT" i="1" dirty="0" err="1" smtClean="0">
                <a:solidFill>
                  <a:schemeClr val="tx1"/>
                </a:solidFill>
              </a:rPr>
              <a:t>form</a:t>
            </a:r>
            <a:endParaRPr lang="it-IT" dirty="0">
              <a:solidFill>
                <a:schemeClr val="tx1"/>
              </a:solidFill>
            </a:endParaRPr>
          </a:p>
        </p:txBody>
      </p:sp>
      <p:sp>
        <p:nvSpPr>
          <p:cNvPr id="6" name="Esplosione 2 5"/>
          <p:cNvSpPr/>
          <p:nvPr/>
        </p:nvSpPr>
        <p:spPr>
          <a:xfrm>
            <a:off x="3203848" y="5229200"/>
            <a:ext cx="5760640" cy="1628800"/>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XBRL è sempre presente e correttamente compilato</a:t>
            </a:r>
            <a:endParaRPr lang="it-IT" b="1"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2" name="Titolo 1"/>
          <p:cNvSpPr>
            <a:spLocks noGrp="1"/>
          </p:cNvSpPr>
          <p:nvPr>
            <p:ph type="title"/>
          </p:nvPr>
        </p:nvSpPr>
        <p:spPr/>
        <p:txBody>
          <a:bodyPr>
            <a:normAutofit fontScale="90000"/>
          </a:bodyPr>
          <a:lstStyle/>
          <a:p>
            <a:r>
              <a:rPr lang="it-IT" dirty="0" smtClean="0"/>
              <a:t>La formazione e la pubblicità del bilancio d’esercizio</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Con l’introduzione dell’obbligo di </a:t>
            </a:r>
            <a:r>
              <a:rPr lang="it-IT" b="1" dirty="0" smtClean="0"/>
              <a:t>presentazione</a:t>
            </a:r>
            <a:r>
              <a:rPr lang="it-IT" dirty="0" smtClean="0"/>
              <a:t> al registro delle imprese del bilancio in formato elettronico elaborabile, previsto dall’art. 37, comma 21-bis  del D.L. n. 223 del 04/07/2006, si provoca una separazione del procedimento di formazione del bilancio d’esercizio.</a:t>
            </a:r>
          </a:p>
          <a:p>
            <a:r>
              <a:rPr lang="it-IT" dirty="0" smtClean="0"/>
              <a:t>All’assemblea dei soci gli amministratori presentano il progetto in formato analogico (su carta), ottenuto dal </a:t>
            </a:r>
            <a:r>
              <a:rPr lang="it-IT" dirty="0" err="1" smtClean="0"/>
              <a:t>rendering</a:t>
            </a:r>
            <a:r>
              <a:rPr lang="it-IT" dirty="0" smtClean="0"/>
              <a:t> a stampa dell’istanza XBRL</a:t>
            </a:r>
          </a:p>
          <a:p>
            <a:r>
              <a:rPr lang="it-IT" dirty="0" smtClean="0"/>
              <a:t>Al registro delle imprese dopo la sua approvazione è obbligo presentare la copia in formato elettronico elaborabile, ovvero in formato XBRL del Bilancio, mentre per gli altri documenti allegati bilancio ai sensi, 2364 C.C. (2479 C.C. srl) del 2428 C.C. e art. 14 </a:t>
            </a:r>
            <a:r>
              <a:rPr lang="it-IT" dirty="0" err="1" smtClean="0"/>
              <a:t>D.LGS</a:t>
            </a:r>
            <a:r>
              <a:rPr lang="it-IT" dirty="0" smtClean="0"/>
              <a:t> n. 39/2010  è necessario il formato secondo lo standard PDF/A, che costituisce una riproduzione non alterabile di documento informatico o di documento analogico (scansione di documento cartaceo).</a:t>
            </a:r>
          </a:p>
          <a:p>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2" name="Titolo 1"/>
          <p:cNvSpPr>
            <a:spLocks noGrp="1"/>
          </p:cNvSpPr>
          <p:nvPr>
            <p:ph type="title"/>
          </p:nvPr>
        </p:nvSpPr>
        <p:spPr/>
        <p:txBody>
          <a:bodyPr/>
          <a:lstStyle/>
          <a:p>
            <a:r>
              <a:rPr lang="it-IT" dirty="0" smtClean="0"/>
              <a:t>Cosa è XBRL</a:t>
            </a:r>
            <a:endParaRPr lang="it-IT" dirty="0"/>
          </a:p>
        </p:txBody>
      </p:sp>
      <p:sp>
        <p:nvSpPr>
          <p:cNvPr id="3" name="Segnaposto contenuto 2"/>
          <p:cNvSpPr>
            <a:spLocks noGrp="1"/>
          </p:cNvSpPr>
          <p:nvPr>
            <p:ph idx="1"/>
          </p:nvPr>
        </p:nvSpPr>
        <p:spPr>
          <a:xfrm>
            <a:off x="179512" y="1340768"/>
            <a:ext cx="8712968" cy="5256584"/>
          </a:xfrm>
        </p:spPr>
        <p:txBody>
          <a:bodyPr>
            <a:noAutofit/>
          </a:bodyPr>
          <a:lstStyle/>
          <a:p>
            <a:pPr>
              <a:buNone/>
            </a:pPr>
            <a:r>
              <a:rPr lang="it-IT" sz="2400" dirty="0" smtClean="0"/>
              <a:t>L’acronimo XBRL sta per </a:t>
            </a:r>
            <a:r>
              <a:rPr lang="it-IT" sz="2400" b="1" i="1" dirty="0" err="1" smtClean="0"/>
              <a:t>eXtensible</a:t>
            </a:r>
            <a:r>
              <a:rPr lang="it-IT" sz="2400" b="1" i="1" dirty="0" smtClean="0"/>
              <a:t> Business </a:t>
            </a:r>
            <a:r>
              <a:rPr lang="it-IT" sz="2400" b="1" i="1" dirty="0" err="1" smtClean="0"/>
              <a:t>Reporting</a:t>
            </a:r>
            <a:r>
              <a:rPr lang="it-IT" sz="2400" b="1" i="1" dirty="0" smtClean="0"/>
              <a:t> </a:t>
            </a:r>
            <a:r>
              <a:rPr lang="it-IT" sz="2400" b="1" i="1" dirty="0" err="1" smtClean="0"/>
              <a:t>Language</a:t>
            </a:r>
            <a:endParaRPr lang="it-IT" sz="2400" b="1" i="1" dirty="0" smtClean="0"/>
          </a:p>
          <a:p>
            <a:pPr lvl="1"/>
            <a:r>
              <a:rPr lang="it-IT" sz="2400" b="1" i="1" dirty="0" smtClean="0"/>
              <a:t>X per “</a:t>
            </a:r>
            <a:r>
              <a:rPr lang="it-IT" sz="2400" b="1" i="1" dirty="0" err="1" smtClean="0"/>
              <a:t>eXtensible</a:t>
            </a:r>
            <a:r>
              <a:rPr lang="it-IT" sz="2400" b="1" i="1" dirty="0" smtClean="0"/>
              <a:t>”:</a:t>
            </a:r>
            <a:r>
              <a:rPr lang="it-IT" sz="2400" dirty="0" smtClean="0"/>
              <a:t> flessibile o adattabile alle diverse esigenze</a:t>
            </a:r>
          </a:p>
          <a:p>
            <a:pPr lvl="1"/>
            <a:r>
              <a:rPr lang="it-IT" sz="2400" b="1" i="1" dirty="0" smtClean="0"/>
              <a:t>B per “Business”</a:t>
            </a:r>
            <a:endParaRPr lang="it-IT" sz="2400" dirty="0" smtClean="0"/>
          </a:p>
          <a:p>
            <a:pPr lvl="1"/>
            <a:r>
              <a:rPr lang="it-IT" sz="2400" b="1" i="1" dirty="0" smtClean="0"/>
              <a:t>R per “</a:t>
            </a:r>
            <a:r>
              <a:rPr lang="it-IT" sz="2400" b="1" i="1" dirty="0" err="1" smtClean="0"/>
              <a:t>Reporting</a:t>
            </a:r>
            <a:r>
              <a:rPr lang="it-IT" sz="2400" b="1" i="1" dirty="0" smtClean="0"/>
              <a:t>”: </a:t>
            </a:r>
            <a:r>
              <a:rPr lang="it-IT" sz="2400" dirty="0" smtClean="0"/>
              <a:t>il linguaggio può etichettare concetti – per esempio vendite, entrate nette, spese </a:t>
            </a:r>
            <a:r>
              <a:rPr lang="it-IT" sz="2400" dirty="0" err="1" smtClean="0"/>
              <a:t>ecc…</a:t>
            </a:r>
            <a:r>
              <a:rPr lang="it-IT" sz="2400" dirty="0" smtClean="0"/>
              <a:t> - in modo che questi concetti possano essere condivisi tra i diversi </a:t>
            </a:r>
            <a:r>
              <a:rPr lang="it-IT" sz="2400" i="1" dirty="0" err="1" smtClean="0"/>
              <a:t>Stakeholders</a:t>
            </a:r>
            <a:r>
              <a:rPr lang="it-IT" sz="2400" i="1" dirty="0" smtClean="0"/>
              <a:t> </a:t>
            </a:r>
            <a:r>
              <a:rPr lang="it-IT" sz="2400" dirty="0" smtClean="0"/>
              <a:t>(regolatori, investitori, analisti, finanziatori, ecc.)</a:t>
            </a:r>
          </a:p>
          <a:p>
            <a:pPr lvl="1"/>
            <a:r>
              <a:rPr lang="it-IT" sz="2400" b="1" i="1" dirty="0" smtClean="0"/>
              <a:t>L per “</a:t>
            </a:r>
            <a:r>
              <a:rPr lang="it-IT" sz="2400" b="1" i="1" dirty="0" err="1" smtClean="0"/>
              <a:t>Language</a:t>
            </a:r>
            <a:r>
              <a:rPr lang="it-IT" sz="2400" b="1" i="1" dirty="0" smtClean="0"/>
              <a:t>”:</a:t>
            </a:r>
            <a:r>
              <a:rPr lang="it-IT" sz="2400" dirty="0" smtClean="0"/>
              <a:t> è un linguaggio informatico cosiddetto di mark-up (marcatura) basato sullo standard HTML, utilizzato per etichettare informazioni e definire le relazioni tra le stesse.</a:t>
            </a:r>
            <a:endParaRPr lang="it-IT" sz="2400" b="1" i="1" dirty="0"/>
          </a:p>
        </p:txBody>
      </p:sp>
      <p:pic>
        <p:nvPicPr>
          <p:cNvPr id="5" name="Immagine 4"/>
          <p:cNvPicPr>
            <a:picLocks noChangeAspect="1"/>
          </p:cNvPicPr>
          <p:nvPr/>
        </p:nvPicPr>
        <p:blipFill>
          <a:blip r:embed="rId3" cstate="print"/>
          <a:stretch>
            <a:fillRect/>
          </a:stretch>
        </p:blipFill>
        <p:spPr>
          <a:xfrm>
            <a:off x="4495800" y="3636640"/>
            <a:ext cx="152400" cy="152400"/>
          </a:xfrm>
          <a:prstGeom prst="rect">
            <a:avLst/>
          </a:prstGeom>
        </p:spPr>
      </p:pic>
      <p:pic>
        <p:nvPicPr>
          <p:cNvPr id="6" name="Immagine 5"/>
          <p:cNvPicPr>
            <a:picLocks noChangeAspect="1"/>
          </p:cNvPicPr>
          <p:nvPr/>
        </p:nvPicPr>
        <p:blipFill>
          <a:blip r:embed="rId3" cstate="print"/>
          <a:stretch>
            <a:fillRect/>
          </a:stretch>
        </p:blipFill>
        <p:spPr>
          <a:xfrm>
            <a:off x="4495800" y="3352800"/>
            <a:ext cx="152400" cy="1524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2" name="Titolo 1"/>
          <p:cNvSpPr>
            <a:spLocks noGrp="1"/>
          </p:cNvSpPr>
          <p:nvPr>
            <p:ph type="title"/>
          </p:nvPr>
        </p:nvSpPr>
        <p:spPr/>
        <p:txBody>
          <a:bodyPr>
            <a:noAutofit/>
          </a:bodyPr>
          <a:lstStyle/>
          <a:p>
            <a:r>
              <a:rPr lang="it-IT" sz="3600" dirty="0" smtClean="0"/>
              <a:t>Le conseguenze sulla violazione dei principi di chiarezza, correttezza e verità</a:t>
            </a:r>
            <a:endParaRPr lang="it-IT" sz="3600" dirty="0"/>
          </a:p>
        </p:txBody>
      </p:sp>
      <p:sp>
        <p:nvSpPr>
          <p:cNvPr id="3" name="Segnaposto contenuto 2"/>
          <p:cNvSpPr>
            <a:spLocks noGrp="1"/>
          </p:cNvSpPr>
          <p:nvPr>
            <p:ph idx="1"/>
          </p:nvPr>
        </p:nvSpPr>
        <p:spPr/>
        <p:txBody>
          <a:bodyPr>
            <a:normAutofit fontScale="85000" lnSpcReduction="10000"/>
          </a:bodyPr>
          <a:lstStyle/>
          <a:p>
            <a:r>
              <a:rPr lang="it-IT" dirty="0" smtClean="0"/>
              <a:t>Un bilancio non chiaro, non idoneo a rappresentare la situazione dell’impresa in modo veritiero, ovvero un bilancio non corretto, comporta la nullità della deliberazione assembleare di approvazione ai sensi dell’art.2434-bis C.C.</a:t>
            </a:r>
          </a:p>
          <a:p>
            <a:r>
              <a:rPr lang="it-IT" dirty="0" smtClean="0"/>
              <a:t>Non si ha nullità se la violazione è sostanzialmente irrilevante, in quanto priva di consistenza, pertanto meramente formale, di immediata percezione o di agevole correzione a seguito delle informazioni rese in assemblea (Corte d’Appello, Torino, 24/08/2000).</a:t>
            </a:r>
          </a:p>
          <a:p>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2" name="Titolo 1"/>
          <p:cNvSpPr>
            <a:spLocks noGrp="1"/>
          </p:cNvSpPr>
          <p:nvPr>
            <p:ph type="title"/>
          </p:nvPr>
        </p:nvSpPr>
        <p:spPr/>
        <p:txBody>
          <a:bodyPr>
            <a:normAutofit/>
          </a:bodyPr>
          <a:lstStyle/>
          <a:p>
            <a:r>
              <a:rPr lang="it-IT" sz="3400" dirty="0" smtClean="0"/>
              <a:t>Le informazioni aggiuntive della tassonomia XBRL rispetto agli schemi del Codice Civile</a:t>
            </a:r>
            <a:endParaRPr lang="it-IT" sz="3400" dirty="0"/>
          </a:p>
        </p:txBody>
      </p:sp>
      <p:sp>
        <p:nvSpPr>
          <p:cNvPr id="3" name="Segnaposto contenuto 2"/>
          <p:cNvSpPr>
            <a:spLocks noGrp="1"/>
          </p:cNvSpPr>
          <p:nvPr>
            <p:ph idx="1"/>
          </p:nvPr>
        </p:nvSpPr>
        <p:spPr/>
        <p:txBody>
          <a:bodyPr>
            <a:normAutofit fontScale="70000" lnSpcReduction="20000"/>
          </a:bodyPr>
          <a:lstStyle/>
          <a:p>
            <a:r>
              <a:rPr lang="it-IT" dirty="0" smtClean="0"/>
              <a:t>Le nuove tassonomie presentano nella loro formulazione in vigore dal 19/12/2014 delle informazioni aggiuntive rispetto a quanto indicato agli art. 2424 e 2425 C.C., 2426 e 2427 C.C.</a:t>
            </a:r>
          </a:p>
          <a:p>
            <a:r>
              <a:rPr lang="it-IT" dirty="0" smtClean="0"/>
              <a:t>Si è portati a ritenere che trattandosi di maggiori dettagli  per tali informazioni non si incorre nella violazione del principio di chiarezza, ove siano mantenuti i </a:t>
            </a:r>
            <a:r>
              <a:rPr lang="it-IT" dirty="0" err="1" smtClean="0"/>
              <a:t>tag</a:t>
            </a:r>
            <a:r>
              <a:rPr lang="it-IT" dirty="0" smtClean="0"/>
              <a:t> della tassonomia degli schemi quantitativi e della parte tabellare della nota integrativa ad essi riferiti. Soprattutto nel caso in cui della presenza di tali maggiori dettagli in sede di deposito del bilancio presso il registro delle imprese sia data notizia in assemblea di approvazione (applicazione dei principi contabili nazionali).</a:t>
            </a:r>
          </a:p>
          <a:p>
            <a:r>
              <a:rPr lang="it-IT" dirty="0" smtClean="0"/>
              <a:t>La compilazione dell’istanza </a:t>
            </a:r>
            <a:r>
              <a:rPr lang="it-IT" dirty="0" err="1" smtClean="0"/>
              <a:t>Xbrl</a:t>
            </a:r>
            <a:r>
              <a:rPr lang="it-IT" dirty="0" smtClean="0"/>
              <a:t> con l’indicazione di tali maggiori dettagli non integra quindi una difformità rispetto al prospetto approvato dall’assemblea.</a:t>
            </a:r>
          </a:p>
          <a:p>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2" name="Titolo 1"/>
          <p:cNvSpPr>
            <a:spLocks noGrp="1"/>
          </p:cNvSpPr>
          <p:nvPr>
            <p:ph type="title"/>
          </p:nvPr>
        </p:nvSpPr>
        <p:spPr/>
        <p:txBody>
          <a:bodyPr>
            <a:normAutofit fontScale="90000"/>
          </a:bodyPr>
          <a:lstStyle/>
          <a:p>
            <a:r>
              <a:rPr lang="it-IT" dirty="0" smtClean="0"/>
              <a:t>L‘informazione </a:t>
            </a:r>
            <a:r>
              <a:rPr lang="it-IT" dirty="0" err="1" smtClean="0"/>
              <a:t>inanziaria</a:t>
            </a:r>
            <a:r>
              <a:rPr lang="it-IT" dirty="0" smtClean="0"/>
              <a:t> di una società quotata al NYSE (fonte SEC)	</a:t>
            </a:r>
            <a:endParaRPr lang="it-IT" dirty="0"/>
          </a:p>
        </p:txBody>
      </p:sp>
      <p:sp>
        <p:nvSpPr>
          <p:cNvPr id="3" name="Segnaposto contenuto 2"/>
          <p:cNvSpPr>
            <a:spLocks noGrp="1"/>
          </p:cNvSpPr>
          <p:nvPr>
            <p:ph idx="1"/>
          </p:nvPr>
        </p:nvSpPr>
        <p:spPr/>
        <p:txBody>
          <a:bodyPr/>
          <a:lstStyle/>
          <a:p>
            <a:r>
              <a:rPr lang="it-IT" dirty="0" smtClean="0"/>
              <a:t>Esempio di bilancio XBRL versione navigabile</a:t>
            </a:r>
          </a:p>
          <a:p>
            <a:r>
              <a:rPr lang="it-IT" dirty="0" smtClean="0">
                <a:hlinkClick r:id="rId3"/>
              </a:rPr>
              <a:t>http://services.corporate-ir.net/SEC.Enhanced/SecCapsule.aspx?c=242879&amp;fid=9457815</a:t>
            </a:r>
            <a:r>
              <a:rPr lang="it-IT" dirty="0" smtClean="0"/>
              <a:t> </a:t>
            </a:r>
          </a:p>
          <a:p>
            <a:r>
              <a:rPr lang="it-IT" dirty="0" smtClean="0"/>
              <a:t>Versione pdf</a:t>
            </a:r>
          </a:p>
          <a:p>
            <a:r>
              <a:rPr lang="it-IT" dirty="0" smtClean="0">
                <a:hlinkClick r:id="rId4"/>
              </a:rPr>
              <a:t>http://www.fcausllc.com/</a:t>
            </a:r>
            <a:r>
              <a:rPr lang="it-IT" dirty="0" err="1" smtClean="0">
                <a:hlinkClick r:id="rId4"/>
              </a:rPr>
              <a:t>Investor</a:t>
            </a:r>
            <a:r>
              <a:rPr lang="it-IT" dirty="0" smtClean="0">
                <a:hlinkClick r:id="rId4"/>
              </a:rPr>
              <a:t>/sec/</a:t>
            </a:r>
            <a:r>
              <a:rPr lang="it-IT" dirty="0" err="1" smtClean="0">
                <a:hlinkClick r:id="rId4"/>
              </a:rPr>
              <a:t>Pages</a:t>
            </a:r>
            <a:r>
              <a:rPr lang="it-IT" dirty="0" smtClean="0">
                <a:hlinkClick r:id="rId4"/>
              </a:rPr>
              <a:t>/</a:t>
            </a:r>
            <a:r>
              <a:rPr lang="it-IT" dirty="0" err="1" smtClean="0">
                <a:hlinkClick r:id="rId4"/>
              </a:rPr>
              <a:t>default.aspx</a:t>
            </a:r>
            <a:r>
              <a:rPr lang="it-IT" dirty="0" smtClean="0"/>
              <a:t> </a:t>
            </a:r>
          </a:p>
          <a:p>
            <a:pPr>
              <a:buNone/>
            </a:pPr>
            <a:endParaRPr lang="it-IT"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Presente e futuro</a:t>
            </a:r>
            <a:endParaRPr lang="it-IT" dirty="0"/>
          </a:p>
        </p:txBody>
      </p:sp>
      <p:sp>
        <p:nvSpPr>
          <p:cNvPr id="3" name="Segnaposto contenuto 2"/>
          <p:cNvSpPr>
            <a:spLocks noGrp="1"/>
          </p:cNvSpPr>
          <p:nvPr>
            <p:ph idx="1"/>
          </p:nvPr>
        </p:nvSpPr>
        <p:spPr>
          <a:xfrm>
            <a:off x="2051720" y="1600200"/>
            <a:ext cx="6635080" cy="4525963"/>
          </a:xfrm>
        </p:spPr>
        <p:txBody>
          <a:bodyPr/>
          <a:lstStyle/>
          <a:p>
            <a:r>
              <a:rPr lang="it-IT" dirty="0" smtClean="0"/>
              <a:t>Eliminazione del quadro RS</a:t>
            </a:r>
          </a:p>
          <a:p>
            <a:r>
              <a:rPr lang="it-IT" dirty="0" smtClean="0"/>
              <a:t>Agenzia delle Entrate acquisisce il DB dai Registri Imprese</a:t>
            </a:r>
          </a:p>
          <a:p>
            <a:r>
              <a:rPr lang="it-IT" dirty="0" smtClean="0"/>
              <a:t>Legame di linguaggio dei Bilanci con le DR</a:t>
            </a:r>
          </a:p>
          <a:p>
            <a:r>
              <a:rPr lang="it-IT" dirty="0" smtClean="0"/>
              <a:t>Creazione di modelli dichiarativi con la tassonomia tributaria</a:t>
            </a:r>
          </a:p>
          <a:p>
            <a:endParaRPr lang="it-IT" dirty="0"/>
          </a:p>
        </p:txBody>
      </p:sp>
    </p:spTree>
    <p:extLst>
      <p:ext uri="{BB962C8B-B14F-4D97-AF65-F5344CB8AC3E}">
        <p14:creationId xmlns:p14="http://schemas.microsoft.com/office/powerpoint/2010/main" xmlns="" val="291400921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Xbrl e controlli formali</a:t>
            </a:r>
            <a:endParaRPr lang="it-IT" dirty="0"/>
          </a:p>
        </p:txBody>
      </p:sp>
      <p:sp>
        <p:nvSpPr>
          <p:cNvPr id="3" name="Segnaposto contenuto 2"/>
          <p:cNvSpPr>
            <a:spLocks noGrp="1"/>
          </p:cNvSpPr>
          <p:nvPr>
            <p:ph idx="1"/>
          </p:nvPr>
        </p:nvSpPr>
        <p:spPr>
          <a:xfrm>
            <a:off x="1979712" y="1268760"/>
            <a:ext cx="7164288" cy="4857403"/>
          </a:xfrm>
        </p:spPr>
        <p:txBody>
          <a:bodyPr/>
          <a:lstStyle/>
          <a:p>
            <a:r>
              <a:rPr lang="it-IT" sz="2400" dirty="0" smtClean="0"/>
              <a:t>Comparazione fra risultato economico del bilancio depositato e il risultato della dichiarazione redditi</a:t>
            </a:r>
          </a:p>
          <a:p>
            <a:r>
              <a:rPr lang="it-IT" sz="2400" dirty="0" smtClean="0"/>
              <a:t>Coerenza sull’operatività della società</a:t>
            </a:r>
          </a:p>
          <a:p>
            <a:r>
              <a:rPr lang="it-IT" sz="2400" dirty="0" smtClean="0"/>
              <a:t>Assonanza del prospetto delle riserve</a:t>
            </a:r>
          </a:p>
          <a:p>
            <a:r>
              <a:rPr lang="it-IT" sz="2400" dirty="0" smtClean="0"/>
              <a:t>Verosimiglianza fra i valori del conto economico e quanto indicato ai fini della deducibilità degli interessi passivi</a:t>
            </a:r>
            <a:endParaRPr lang="it-IT" dirty="0"/>
          </a:p>
          <a:p>
            <a:r>
              <a:rPr lang="it-IT" sz="2400" dirty="0" smtClean="0"/>
              <a:t>Coerenza fra i costi ed i ricavi del modello IRAP o degli studi di settore ed i dati di bilancio</a:t>
            </a:r>
          </a:p>
        </p:txBody>
      </p:sp>
    </p:spTree>
    <p:extLst>
      <p:ext uri="{BB962C8B-B14F-4D97-AF65-F5344CB8AC3E}">
        <p14:creationId xmlns:p14="http://schemas.microsoft.com/office/powerpoint/2010/main" xmlns="" val="250979514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Obiettivi</a:t>
            </a:r>
            <a:endParaRPr lang="it-IT" dirty="0"/>
          </a:p>
        </p:txBody>
      </p:sp>
      <p:sp>
        <p:nvSpPr>
          <p:cNvPr id="3" name="Segnaposto contenuto 2"/>
          <p:cNvSpPr>
            <a:spLocks noGrp="1"/>
          </p:cNvSpPr>
          <p:nvPr>
            <p:ph idx="1"/>
          </p:nvPr>
        </p:nvSpPr>
        <p:spPr>
          <a:xfrm>
            <a:off x="1907704" y="1600200"/>
            <a:ext cx="7236296" cy="4525963"/>
          </a:xfrm>
        </p:spPr>
        <p:txBody>
          <a:bodyPr/>
          <a:lstStyle/>
          <a:p>
            <a:r>
              <a:rPr lang="it-IT" sz="2400" dirty="0" smtClean="0"/>
              <a:t>L’Amministrazione Finanziaria intende sviluppare la nuova tecnologia per sviluppare una </a:t>
            </a:r>
            <a:r>
              <a:rPr lang="it-IT" sz="2400" dirty="0" err="1" smtClean="0"/>
              <a:t>tax</a:t>
            </a:r>
            <a:r>
              <a:rPr lang="it-IT" sz="2400" dirty="0" smtClean="0"/>
              <a:t> intelligence fondata su due </a:t>
            </a:r>
            <a:r>
              <a:rPr lang="it-IT" sz="2400" dirty="0" err="1" smtClean="0"/>
              <a:t>step</a:t>
            </a:r>
            <a:r>
              <a:rPr lang="it-IT" dirty="0" smtClean="0"/>
              <a:t>:</a:t>
            </a:r>
          </a:p>
          <a:p>
            <a:pPr lvl="1"/>
            <a:r>
              <a:rPr lang="it-IT" i="1" dirty="0" smtClean="0"/>
              <a:t>Coerenza individuale </a:t>
            </a:r>
          </a:p>
          <a:p>
            <a:pPr lvl="2"/>
            <a:r>
              <a:rPr lang="it-IT" i="1" dirty="0" smtClean="0"/>
              <a:t>Controllo su quanto rendicontato</a:t>
            </a:r>
          </a:p>
          <a:p>
            <a:pPr lvl="2"/>
            <a:r>
              <a:rPr lang="it-IT" i="1" dirty="0" smtClean="0"/>
              <a:t>Controllo costo del venduto</a:t>
            </a:r>
          </a:p>
          <a:p>
            <a:pPr lvl="1"/>
            <a:r>
              <a:rPr lang="it-IT" i="1" dirty="0" smtClean="0"/>
              <a:t>Coerenza comparata</a:t>
            </a:r>
          </a:p>
          <a:p>
            <a:pPr lvl="2"/>
            <a:r>
              <a:rPr lang="it-IT" i="1" dirty="0" smtClean="0"/>
              <a:t>Paragonare i dati contabili del contribuente con quello dei concorrenti su scala locale e su scala nazionale</a:t>
            </a:r>
            <a:endParaRPr lang="it-IT" i="1" dirty="0"/>
          </a:p>
        </p:txBody>
      </p:sp>
    </p:spTree>
    <p:extLst>
      <p:ext uri="{BB962C8B-B14F-4D97-AF65-F5344CB8AC3E}">
        <p14:creationId xmlns:p14="http://schemas.microsoft.com/office/powerpoint/2010/main" xmlns="" val="180834123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1143000"/>
          </a:xfrm>
        </p:spPr>
        <p:txBody>
          <a:bodyPr/>
          <a:lstStyle/>
          <a:p>
            <a:r>
              <a:rPr lang="it-IT" dirty="0" smtClean="0"/>
              <a:t>DPCM 10/12/2008  </a:t>
            </a:r>
            <a:endParaRPr lang="it-IT" dirty="0"/>
          </a:p>
        </p:txBody>
      </p:sp>
      <p:sp>
        <p:nvSpPr>
          <p:cNvPr id="3" name="Segnaposto contenuto 2"/>
          <p:cNvSpPr>
            <a:spLocks noGrp="1"/>
          </p:cNvSpPr>
          <p:nvPr>
            <p:ph idx="1"/>
          </p:nvPr>
        </p:nvSpPr>
        <p:spPr>
          <a:xfrm>
            <a:off x="1619672" y="1340768"/>
            <a:ext cx="7524328" cy="4968552"/>
          </a:xfrm>
        </p:spPr>
        <p:txBody>
          <a:bodyPr/>
          <a:lstStyle/>
          <a:p>
            <a:pPr algn="just"/>
            <a:r>
              <a:rPr lang="it-IT" sz="2000" b="1" dirty="0" smtClean="0"/>
              <a:t>Art.3 c.3 </a:t>
            </a:r>
            <a:r>
              <a:rPr lang="it-IT" sz="2000" dirty="0"/>
              <a:t>– </a:t>
            </a:r>
            <a:r>
              <a:rPr lang="it-IT" sz="2000" b="1" dirty="0"/>
              <a:t>In fase di prima applicazione</a:t>
            </a:r>
            <a:r>
              <a:rPr lang="it-IT" sz="2000" dirty="0"/>
              <a:t>, l’obbligo di cui al comma 1 si ritiene assolto con il deposito nel registro delle imprese, unitamente al bilancio di esercizio, e consolidato ove redatto, completi e nel formato usuale, delle tabelle del conto economico e dello stato patrimoniale compilate secondo lo standard XBRL, sulla base delle specifiche tecniche pubblicate dall’Associazione XBRL </a:t>
            </a:r>
            <a:r>
              <a:rPr lang="it-IT" sz="2000" dirty="0" smtClean="0"/>
              <a:t>Italia, </a:t>
            </a:r>
            <a:r>
              <a:rPr lang="it-IT" sz="2000" dirty="0"/>
              <a:t>sentito il </a:t>
            </a:r>
            <a:r>
              <a:rPr lang="it-IT" sz="2000" dirty="0" smtClean="0"/>
              <a:t>parere </a:t>
            </a:r>
            <a:r>
              <a:rPr lang="it-IT" sz="2000" dirty="0"/>
              <a:t>dell’OIC. </a:t>
            </a:r>
            <a:endParaRPr lang="it-IT" sz="2000" dirty="0" smtClean="0"/>
          </a:p>
          <a:p>
            <a:pPr algn="just"/>
            <a:r>
              <a:rPr lang="it-IT" sz="2000" b="1" dirty="0" smtClean="0"/>
              <a:t>Art. </a:t>
            </a:r>
            <a:r>
              <a:rPr lang="it-IT" sz="2000" b="1" dirty="0"/>
              <a:t>5 c.5 </a:t>
            </a:r>
            <a:r>
              <a:rPr lang="it-IT" sz="2000" dirty="0"/>
              <a:t>- Nel caso in cui le tassonomie previste dalle specifiche XBRL italiane non siano disponibili o sufficienti a rappresentare il bilancio approvato dalla società secondo i principi della chiarezza, correttezza e verità, ai fini della pubblicazione nel registro delle imprese l’interessato allega all’istanza di cui all’articolo 4 e al bilancio elaborabile un ulteriore documento informatico contenente il bilancio approvato, in formato </a:t>
            </a:r>
            <a:r>
              <a:rPr lang="it-IT" sz="2000" dirty="0" smtClean="0"/>
              <a:t>PDF/A </a:t>
            </a:r>
          </a:p>
          <a:p>
            <a:pPr algn="just"/>
            <a:endParaRPr lang="it-IT" dirty="0"/>
          </a:p>
        </p:txBody>
      </p:sp>
    </p:spTree>
    <p:extLst>
      <p:ext uri="{BB962C8B-B14F-4D97-AF65-F5344CB8AC3E}">
        <p14:creationId xmlns:p14="http://schemas.microsoft.com/office/powerpoint/2010/main" xmlns="" val="369073849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solidFill>
                  <a:srgbClr val="800000"/>
                </a:solidFill>
              </a:rPr>
              <a:t>I tempi di decorrenza</a:t>
            </a:r>
            <a:br>
              <a:rPr lang="it-IT" altLang="it-IT" dirty="0">
                <a:solidFill>
                  <a:srgbClr val="800000"/>
                </a:solidFill>
              </a:rPr>
            </a:br>
            <a:endParaRPr lang="it-IT" dirty="0"/>
          </a:p>
        </p:txBody>
      </p:sp>
      <p:sp>
        <p:nvSpPr>
          <p:cNvPr id="3" name="Segnaposto contenuto 2"/>
          <p:cNvSpPr>
            <a:spLocks noGrp="1"/>
          </p:cNvSpPr>
          <p:nvPr>
            <p:ph idx="1"/>
          </p:nvPr>
        </p:nvSpPr>
        <p:spPr>
          <a:xfrm>
            <a:off x="2051720" y="1600200"/>
            <a:ext cx="7092280" cy="4525963"/>
          </a:xfrm>
        </p:spPr>
        <p:txBody>
          <a:bodyPr/>
          <a:lstStyle/>
          <a:p>
            <a:pPr algn="just"/>
            <a:r>
              <a:rPr lang="it-IT" sz="2800" dirty="0" smtClean="0"/>
              <a:t>I </a:t>
            </a:r>
            <a:r>
              <a:rPr lang="it-IT" sz="2800" b="1" dirty="0" smtClean="0"/>
              <a:t>bilanci</a:t>
            </a:r>
            <a:r>
              <a:rPr lang="it-IT" sz="2800" dirty="0" smtClean="0"/>
              <a:t> chiusi dopo il 16/02/2009 hanno l’obbligo di </a:t>
            </a:r>
            <a:r>
              <a:rPr lang="it-IT" sz="2800" b="1" dirty="0" smtClean="0"/>
              <a:t>deposito  in formato Xbrl</a:t>
            </a:r>
            <a:r>
              <a:rPr lang="it-IT" sz="2800" dirty="0" smtClean="0"/>
              <a:t> secondo la tassonomia vigente</a:t>
            </a:r>
            <a:r>
              <a:rPr lang="it-IT" dirty="0" smtClean="0"/>
              <a:t>.</a:t>
            </a:r>
          </a:p>
          <a:p>
            <a:pPr algn="just"/>
            <a:r>
              <a:rPr lang="it-IT" sz="2800" b="1" dirty="0" smtClean="0"/>
              <a:t>Art. 2423 cc </a:t>
            </a:r>
            <a:r>
              <a:rPr lang="it-IT" sz="2800" dirty="0" smtClean="0"/>
              <a:t>- </a:t>
            </a:r>
            <a:r>
              <a:rPr lang="it-IT" sz="2800" dirty="0"/>
              <a:t>Gli amministratori devono redigere il bilancio di esercizio, costituito </a:t>
            </a:r>
            <a:r>
              <a:rPr lang="it-IT" sz="2800" b="1" dirty="0"/>
              <a:t>dallo stato patrimoniale, dal conto economico e dalla nota </a:t>
            </a:r>
            <a:r>
              <a:rPr lang="it-IT" sz="2800" b="1" dirty="0" smtClean="0"/>
              <a:t>integrativa.</a:t>
            </a:r>
          </a:p>
          <a:p>
            <a:endParaRPr lang="it-IT" sz="2800" b="1" dirty="0" smtClean="0"/>
          </a:p>
          <a:p>
            <a:endParaRPr lang="it-IT" dirty="0"/>
          </a:p>
        </p:txBody>
      </p:sp>
    </p:spTree>
    <p:extLst>
      <p:ext uri="{BB962C8B-B14F-4D97-AF65-F5344CB8AC3E}">
        <p14:creationId xmlns:p14="http://schemas.microsoft.com/office/powerpoint/2010/main" xmlns="" val="76977175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856984" cy="1143000"/>
          </a:xfrm>
        </p:spPr>
        <p:txBody>
          <a:bodyPr/>
          <a:lstStyle/>
          <a:p>
            <a:r>
              <a:rPr lang="it-IT" altLang="it-IT" sz="3200" dirty="0">
                <a:solidFill>
                  <a:srgbClr val="800000"/>
                </a:solidFill>
              </a:rPr>
              <a:t>Cosa offre XBRL nel rapporto banca-impresa</a:t>
            </a:r>
            <a:br>
              <a:rPr lang="it-IT" altLang="it-IT" sz="3200" dirty="0">
                <a:solidFill>
                  <a:srgbClr val="800000"/>
                </a:solidFill>
              </a:rPr>
            </a:br>
            <a:endParaRPr lang="it-IT" sz="3200" dirty="0"/>
          </a:p>
        </p:txBody>
      </p:sp>
      <p:sp>
        <p:nvSpPr>
          <p:cNvPr id="3" name="Segnaposto contenuto 2"/>
          <p:cNvSpPr>
            <a:spLocks noGrp="1"/>
          </p:cNvSpPr>
          <p:nvPr>
            <p:ph idx="1"/>
          </p:nvPr>
        </p:nvSpPr>
        <p:spPr>
          <a:xfrm>
            <a:off x="2051720" y="1268760"/>
            <a:ext cx="6984776" cy="4857403"/>
          </a:xfrm>
        </p:spPr>
        <p:txBody>
          <a:bodyPr/>
          <a:lstStyle/>
          <a:p>
            <a:pPr>
              <a:spcBef>
                <a:spcPts val="1500"/>
              </a:spcBef>
            </a:pPr>
            <a:r>
              <a:rPr lang="it-IT" altLang="it-IT" sz="1800" dirty="0">
                <a:solidFill>
                  <a:srgbClr val="5F5F5F"/>
                </a:solidFill>
                <a:latin typeface="Georgia" panose="02040502050405020303" pitchFamily="18" charset="0"/>
              </a:rPr>
              <a:t>La normalizzazione del formato del documento finanziario</a:t>
            </a:r>
          </a:p>
          <a:p>
            <a:pPr lvl="2">
              <a:spcBef>
                <a:spcPts val="1250"/>
              </a:spcBef>
              <a:buSzPct val="45000"/>
              <a:buFont typeface="Wingdings" panose="05000000000000000000" pitchFamily="2" charset="2"/>
              <a:buChar char=""/>
            </a:pPr>
            <a:r>
              <a:rPr lang="it-IT" altLang="it-IT" sz="1800" dirty="0"/>
              <a:t>Non è un formato proprietario: lo  stesso documento può essere trattato da software diversi</a:t>
            </a:r>
          </a:p>
          <a:p>
            <a:pPr>
              <a:spcBef>
                <a:spcPts val="1500"/>
              </a:spcBef>
              <a:buClrTx/>
              <a:buSzTx/>
              <a:buFontTx/>
              <a:buNone/>
            </a:pPr>
            <a:r>
              <a:rPr lang="it-IT" altLang="it-IT" sz="1800" dirty="0"/>
              <a:t>Un agevole adeguamento a nuove normative (Basilea II)</a:t>
            </a:r>
          </a:p>
          <a:p>
            <a:pPr lvl="2">
              <a:spcBef>
                <a:spcPts val="1250"/>
              </a:spcBef>
              <a:buSzPct val="45000"/>
              <a:buFont typeface="Wingdings" panose="05000000000000000000" pitchFamily="2" charset="2"/>
              <a:buChar char=""/>
            </a:pPr>
            <a:r>
              <a:rPr lang="it-IT" altLang="it-IT" sz="1800" dirty="0"/>
              <a:t>L’uso dello standard approvato da OIC è garanzia di aderenza alla normativa</a:t>
            </a:r>
          </a:p>
          <a:p>
            <a:pPr>
              <a:spcBef>
                <a:spcPts val="1500"/>
              </a:spcBef>
              <a:buClrTx/>
              <a:buSzTx/>
              <a:buFontTx/>
              <a:buNone/>
            </a:pPr>
            <a:r>
              <a:rPr lang="it-IT" altLang="it-IT" sz="1800" dirty="0"/>
              <a:t>Facilita e velocizza la comunicazione tra i fruitori del documento finanziario</a:t>
            </a:r>
          </a:p>
          <a:p>
            <a:pPr lvl="2">
              <a:spcBef>
                <a:spcPts val="1250"/>
              </a:spcBef>
              <a:buSzPct val="45000"/>
              <a:buFont typeface="Wingdings" panose="05000000000000000000" pitchFamily="2" charset="2"/>
              <a:buChar char=""/>
            </a:pPr>
            <a:r>
              <a:rPr lang="it-IT" altLang="it-IT" sz="1800" dirty="0"/>
              <a:t>Il dialogo più veloce tra impresa e banca ad esempio per l’istruzione di pratiche di fido  </a:t>
            </a:r>
          </a:p>
          <a:p>
            <a:pPr lvl="2">
              <a:spcBef>
                <a:spcPts val="1250"/>
              </a:spcBef>
              <a:buSzPct val="45000"/>
              <a:buFont typeface="Wingdings" panose="05000000000000000000" pitchFamily="2" charset="2"/>
              <a:buChar char=""/>
            </a:pPr>
            <a:r>
              <a:rPr lang="it-IT" altLang="it-IT" sz="1800" dirty="0"/>
              <a:t>Analisi finanziarie più efficienti attraverso l’alimentazione automatizzata di sistemi di rating sempre più sofisticati  </a:t>
            </a:r>
          </a:p>
          <a:p>
            <a:endParaRPr lang="it-IT" dirty="0"/>
          </a:p>
        </p:txBody>
      </p:sp>
    </p:spTree>
    <p:extLst>
      <p:ext uri="{BB962C8B-B14F-4D97-AF65-F5344CB8AC3E}">
        <p14:creationId xmlns:p14="http://schemas.microsoft.com/office/powerpoint/2010/main" xmlns="" val="254077677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p:nvPr/>
        </p:nvPicPr>
        <p:blipFill>
          <a:blip r:embed="rId2" cstate="print"/>
          <a:stretch>
            <a:fillRect/>
          </a:stretch>
        </p:blipFill>
        <p:spPr bwMode="auto">
          <a:xfrm>
            <a:off x="0" y="5544616"/>
            <a:ext cx="9144000" cy="1412776"/>
          </a:xfrm>
          <a:prstGeom prst="rect">
            <a:avLst/>
          </a:prstGeom>
          <a:solidFill>
            <a:schemeClr val="accent1">
              <a:lumMod val="40000"/>
              <a:lumOff val="60000"/>
            </a:schemeClr>
          </a:solidFill>
          <a:ln>
            <a:noFill/>
          </a:ln>
          <a:effectLst>
            <a:outerShdw blurRad="50800" dist="50800" dir="5400000" algn="ctr" rotWithShape="0">
              <a:schemeClr val="accent1">
                <a:lumMod val="40000"/>
                <a:lumOff val="60000"/>
              </a:schemeClr>
            </a:outerShdw>
          </a:effectLst>
        </p:spPr>
      </p:pic>
      <p:sp>
        <p:nvSpPr>
          <p:cNvPr id="4" name="CasellaDiTesto 3"/>
          <p:cNvSpPr txBox="1"/>
          <p:nvPr/>
        </p:nvSpPr>
        <p:spPr>
          <a:xfrm>
            <a:off x="467544" y="2276872"/>
            <a:ext cx="8424936" cy="2246769"/>
          </a:xfrm>
          <a:prstGeom prst="rect">
            <a:avLst/>
          </a:prstGeom>
          <a:noFill/>
        </p:spPr>
        <p:txBody>
          <a:bodyPr wrap="square" rtlCol="0">
            <a:spAutoFit/>
          </a:bodyPr>
          <a:lstStyle/>
          <a:p>
            <a:pPr algn="ctr"/>
            <a:r>
              <a:rPr lang="it-IT" sz="2800" dirty="0" smtClean="0"/>
              <a:t>Grazie per l’attenzione e buon lavoro.</a:t>
            </a:r>
          </a:p>
          <a:p>
            <a:pPr algn="ctr"/>
            <a:endParaRPr lang="it-IT" sz="2800" dirty="0" smtClean="0"/>
          </a:p>
          <a:p>
            <a:pPr algn="ctr"/>
            <a:r>
              <a:rPr lang="it-IT" sz="2800" dirty="0" smtClean="0"/>
              <a:t>Per eventuali chiarimenti o quesiti … </a:t>
            </a:r>
            <a:endParaRPr lang="it-IT" sz="2800" dirty="0"/>
          </a:p>
          <a:p>
            <a:pPr algn="ctr"/>
            <a:r>
              <a:rPr lang="it-IT" sz="2800" smtClean="0">
                <a:hlinkClick r:id="rId3"/>
              </a:rPr>
              <a:t>cunsolo@commercialisti.it</a:t>
            </a:r>
            <a:endParaRPr lang="it-IT" sz="2800" smtClean="0"/>
          </a:p>
          <a:p>
            <a:pPr algn="ctr"/>
            <a:endParaRPr lang="it-IT"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FOND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4720" y="361"/>
            <a:ext cx="9955271" cy="7155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4" descr="virg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67680" y="345961"/>
            <a:ext cx="426240" cy="3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5" name="Text Box 5"/>
          <p:cNvSpPr txBox="1">
            <a:spLocks noChangeArrowheads="1"/>
          </p:cNvSpPr>
          <p:nvPr/>
        </p:nvSpPr>
        <p:spPr bwMode="auto">
          <a:xfrm>
            <a:off x="1658880" y="276840"/>
            <a:ext cx="6981120" cy="495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638" tIns="40819" rIns="81638" bIns="40819"/>
          <a:lstStyle>
            <a:lvl1pPr eaLnBrk="0" hangingPunct="0">
              <a:lnSpc>
                <a:spcPct val="93000"/>
              </a:lnSpc>
              <a:buClr>
                <a:srgbClr val="000000"/>
              </a:buClr>
              <a:buSzPct val="45000"/>
              <a:buFont typeface="StarSymbol"/>
              <a:tabLst>
                <a:tab pos="723900" algn="l"/>
                <a:tab pos="1447800" algn="l"/>
                <a:tab pos="2171700" algn="l"/>
                <a:tab pos="2895600" algn="l"/>
                <a:tab pos="3619500" algn="l"/>
                <a:tab pos="4343400" algn="l"/>
                <a:tab pos="5067300" algn="l"/>
                <a:tab pos="5791200" algn="l"/>
                <a:tab pos="6515100" algn="l"/>
                <a:tab pos="7239000" algn="l"/>
              </a:tabLst>
              <a:defRPr u="sng">
                <a:solidFill>
                  <a:schemeClr val="tx1"/>
                </a:solidFill>
                <a:latin typeface="Arial" panose="020B0604020202020204" pitchFamily="34" charset="0"/>
                <a:cs typeface="Lucida Sans Unicode" panose="020B0602030504020204" pitchFamily="34" charset="0"/>
              </a:defRPr>
            </a:lvl1pPr>
            <a:lvl2pPr marL="742950" indent="-285750" eaLnBrk="0" hangingPunct="0">
              <a:lnSpc>
                <a:spcPct val="93000"/>
              </a:lnSpc>
              <a:buClr>
                <a:srgbClr val="000000"/>
              </a:buClr>
              <a:buSzPct val="45000"/>
              <a:buFont typeface="StarSymbol"/>
              <a:tabLst>
                <a:tab pos="723900" algn="l"/>
                <a:tab pos="1447800" algn="l"/>
                <a:tab pos="2171700" algn="l"/>
                <a:tab pos="2895600" algn="l"/>
                <a:tab pos="3619500" algn="l"/>
                <a:tab pos="4343400" algn="l"/>
                <a:tab pos="5067300" algn="l"/>
                <a:tab pos="5791200" algn="l"/>
                <a:tab pos="6515100" algn="l"/>
                <a:tab pos="7239000" algn="l"/>
              </a:tabLst>
              <a:defRPr u="sng">
                <a:solidFill>
                  <a:schemeClr val="tx1"/>
                </a:solidFill>
                <a:latin typeface="Arial" panose="020B0604020202020204" pitchFamily="34" charset="0"/>
                <a:cs typeface="Lucida Sans Unicode" panose="020B0602030504020204" pitchFamily="34" charset="0"/>
              </a:defRPr>
            </a:lvl2pPr>
            <a:lvl3pPr marL="1143000" indent="-228600" eaLnBrk="0" hangingPunct="0">
              <a:lnSpc>
                <a:spcPct val="93000"/>
              </a:lnSpc>
              <a:buClr>
                <a:srgbClr val="000000"/>
              </a:buClr>
              <a:buSzPct val="45000"/>
              <a:buFont typeface="StarSymbol"/>
              <a:tabLst>
                <a:tab pos="723900" algn="l"/>
                <a:tab pos="1447800" algn="l"/>
                <a:tab pos="2171700" algn="l"/>
                <a:tab pos="2895600" algn="l"/>
                <a:tab pos="3619500" algn="l"/>
                <a:tab pos="4343400" algn="l"/>
                <a:tab pos="5067300" algn="l"/>
                <a:tab pos="5791200" algn="l"/>
                <a:tab pos="6515100" algn="l"/>
                <a:tab pos="7239000" algn="l"/>
              </a:tabLst>
              <a:defRPr u="sng">
                <a:solidFill>
                  <a:schemeClr val="tx1"/>
                </a:solidFill>
                <a:latin typeface="Arial" panose="020B0604020202020204" pitchFamily="34" charset="0"/>
                <a:cs typeface="Lucida Sans Unicode" panose="020B0602030504020204" pitchFamily="34" charset="0"/>
              </a:defRPr>
            </a:lvl3pPr>
            <a:lvl4pPr marL="1600200" indent="-228600" eaLnBrk="0" hangingPunct="0">
              <a:lnSpc>
                <a:spcPct val="93000"/>
              </a:lnSpc>
              <a:buClr>
                <a:srgbClr val="000000"/>
              </a:buClr>
              <a:buSzPct val="45000"/>
              <a:buFont typeface="StarSymbol"/>
              <a:tabLst>
                <a:tab pos="723900" algn="l"/>
                <a:tab pos="1447800" algn="l"/>
                <a:tab pos="2171700" algn="l"/>
                <a:tab pos="2895600" algn="l"/>
                <a:tab pos="3619500" algn="l"/>
                <a:tab pos="4343400" algn="l"/>
                <a:tab pos="5067300" algn="l"/>
                <a:tab pos="5791200" algn="l"/>
                <a:tab pos="6515100" algn="l"/>
                <a:tab pos="7239000" algn="l"/>
              </a:tabLst>
              <a:defRPr u="sng">
                <a:solidFill>
                  <a:schemeClr val="tx1"/>
                </a:solidFill>
                <a:latin typeface="Arial" panose="020B0604020202020204" pitchFamily="34" charset="0"/>
                <a:cs typeface="Lucida Sans Unicode" panose="020B0602030504020204" pitchFamily="34" charset="0"/>
              </a:defRPr>
            </a:lvl4pPr>
            <a:lvl5pPr marL="2057400" indent="-228600" eaLnBrk="0" hangingPunct="0">
              <a:lnSpc>
                <a:spcPct val="93000"/>
              </a:lnSpc>
              <a:buClr>
                <a:srgbClr val="000000"/>
              </a:buClr>
              <a:buSzPct val="45000"/>
              <a:buFont typeface="StarSymbol"/>
              <a:tabLst>
                <a:tab pos="723900" algn="l"/>
                <a:tab pos="1447800" algn="l"/>
                <a:tab pos="2171700" algn="l"/>
                <a:tab pos="2895600" algn="l"/>
                <a:tab pos="3619500" algn="l"/>
                <a:tab pos="4343400" algn="l"/>
                <a:tab pos="5067300" algn="l"/>
                <a:tab pos="5791200" algn="l"/>
                <a:tab pos="6515100" algn="l"/>
                <a:tab pos="7239000" algn="l"/>
              </a:tabLst>
              <a:defRPr u="sng">
                <a:solidFill>
                  <a:schemeClr val="tx1"/>
                </a:solidFill>
                <a:latin typeface="Arial" panose="020B0604020202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StarSymbol"/>
              <a:tabLst>
                <a:tab pos="723900" algn="l"/>
                <a:tab pos="1447800" algn="l"/>
                <a:tab pos="2171700" algn="l"/>
                <a:tab pos="2895600" algn="l"/>
                <a:tab pos="3619500" algn="l"/>
                <a:tab pos="4343400" algn="l"/>
                <a:tab pos="5067300" algn="l"/>
                <a:tab pos="5791200" algn="l"/>
                <a:tab pos="6515100" algn="l"/>
                <a:tab pos="7239000" algn="l"/>
              </a:tabLst>
              <a:defRPr u="sng">
                <a:solidFill>
                  <a:schemeClr val="tx1"/>
                </a:solidFill>
                <a:latin typeface="Arial" panose="020B0604020202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StarSymbol"/>
              <a:tabLst>
                <a:tab pos="723900" algn="l"/>
                <a:tab pos="1447800" algn="l"/>
                <a:tab pos="2171700" algn="l"/>
                <a:tab pos="2895600" algn="l"/>
                <a:tab pos="3619500" algn="l"/>
                <a:tab pos="4343400" algn="l"/>
                <a:tab pos="5067300" algn="l"/>
                <a:tab pos="5791200" algn="l"/>
                <a:tab pos="6515100" algn="l"/>
                <a:tab pos="7239000" algn="l"/>
              </a:tabLst>
              <a:defRPr u="sng">
                <a:solidFill>
                  <a:schemeClr val="tx1"/>
                </a:solidFill>
                <a:latin typeface="Arial" panose="020B0604020202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StarSymbol"/>
              <a:tabLst>
                <a:tab pos="723900" algn="l"/>
                <a:tab pos="1447800" algn="l"/>
                <a:tab pos="2171700" algn="l"/>
                <a:tab pos="2895600" algn="l"/>
                <a:tab pos="3619500" algn="l"/>
                <a:tab pos="4343400" algn="l"/>
                <a:tab pos="5067300" algn="l"/>
                <a:tab pos="5791200" algn="l"/>
                <a:tab pos="6515100" algn="l"/>
                <a:tab pos="7239000" algn="l"/>
              </a:tabLst>
              <a:defRPr u="sng">
                <a:solidFill>
                  <a:schemeClr val="tx1"/>
                </a:solidFill>
                <a:latin typeface="Arial" panose="020B0604020202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StarSymbol"/>
              <a:tabLst>
                <a:tab pos="723900" algn="l"/>
                <a:tab pos="1447800" algn="l"/>
                <a:tab pos="2171700" algn="l"/>
                <a:tab pos="2895600" algn="l"/>
                <a:tab pos="3619500" algn="l"/>
                <a:tab pos="4343400" algn="l"/>
                <a:tab pos="5067300" algn="l"/>
                <a:tab pos="5791200" algn="l"/>
                <a:tab pos="6515100" algn="l"/>
                <a:tab pos="7239000" algn="l"/>
              </a:tabLst>
              <a:defRPr u="sng">
                <a:solidFill>
                  <a:schemeClr val="tx1"/>
                </a:solidFill>
                <a:latin typeface="Arial" panose="020B0604020202020204" pitchFamily="34" charset="0"/>
                <a:cs typeface="Lucida Sans Unicode" panose="020B0602030504020204" pitchFamily="34" charset="0"/>
              </a:defRPr>
            </a:lvl9pPr>
          </a:lstStyle>
          <a:p>
            <a:pPr defTabSz="407526" eaLnBrk="1"/>
            <a:r>
              <a:rPr lang="it-IT" altLang="it-IT" sz="3266" u="none">
                <a:solidFill>
                  <a:srgbClr val="800000"/>
                </a:solidFill>
              </a:rPr>
              <a:t>Che cos'è XBRL ?</a:t>
            </a:r>
          </a:p>
        </p:txBody>
      </p:sp>
      <p:sp>
        <p:nvSpPr>
          <p:cNvPr id="5126" name="Line 6"/>
          <p:cNvSpPr>
            <a:spLocks noChangeShapeType="1"/>
          </p:cNvSpPr>
          <p:nvPr/>
        </p:nvSpPr>
        <p:spPr bwMode="auto">
          <a:xfrm>
            <a:off x="967681" y="6081481"/>
            <a:ext cx="7195680" cy="1440"/>
          </a:xfrm>
          <a:prstGeom prst="line">
            <a:avLst/>
          </a:prstGeom>
          <a:noFill/>
          <a:ln w="9525">
            <a:solidFill>
              <a:srgbClr val="C0C0C0"/>
            </a:solidFill>
            <a:round/>
            <a:headEnd/>
            <a:tailEnd/>
          </a:ln>
          <a:extLst>
            <a:ext uri="{909E8E84-426E-40DD-AFC4-6F175D3DCCD1}">
              <a14:hiddenFill xmlns:a14="http://schemas.microsoft.com/office/drawing/2010/main" xmlns="">
                <a:noFill/>
              </a14:hiddenFill>
            </a:ext>
          </a:extLst>
        </p:spPr>
        <p:txBody>
          <a:bodyPr/>
          <a:lstStyle/>
          <a:p>
            <a:pPr defTabSz="407526"/>
            <a:endParaRPr lang="it-IT" u="sng" smtClean="0">
              <a:solidFill>
                <a:srgbClr val="000000"/>
              </a:solidFill>
              <a:latin typeface="Arial" panose="020B0604020202020204" pitchFamily="34" charset="0"/>
              <a:cs typeface="Lucida Sans Unicode" panose="020B0602030504020204" pitchFamily="34" charset="0"/>
            </a:endParaRPr>
          </a:p>
        </p:txBody>
      </p:sp>
      <p:pic>
        <p:nvPicPr>
          <p:cNvPr id="5127" name="Picture 7" descr="virgC"/>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79680" y="6170761"/>
            <a:ext cx="414720" cy="326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8" name="Text Box 8"/>
          <p:cNvSpPr txBox="1">
            <a:spLocks noChangeArrowheads="1"/>
          </p:cNvSpPr>
          <p:nvPr/>
        </p:nvSpPr>
        <p:spPr bwMode="auto">
          <a:xfrm>
            <a:off x="483840" y="1244521"/>
            <a:ext cx="7741440" cy="2635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lnSpc>
                <a:spcPct val="93000"/>
              </a:lnSpc>
              <a:buClr>
                <a:srgbClr val="000000"/>
              </a:buClr>
              <a:buSzPct val="45000"/>
              <a:buFont typeface="StarSymbol"/>
              <a:defRPr u="sng">
                <a:solidFill>
                  <a:schemeClr val="tx1"/>
                </a:solidFill>
                <a:latin typeface="Arial" panose="020B0604020202020204" pitchFamily="34" charset="0"/>
                <a:cs typeface="Lucida Sans Unicode" panose="020B0602030504020204" pitchFamily="34" charset="0"/>
              </a:defRPr>
            </a:lvl1pPr>
            <a:lvl2pPr marL="742950" indent="-285750" eaLnBrk="0" hangingPunct="0">
              <a:lnSpc>
                <a:spcPct val="93000"/>
              </a:lnSpc>
              <a:buClr>
                <a:srgbClr val="000000"/>
              </a:buClr>
              <a:buSzPct val="45000"/>
              <a:buFont typeface="StarSymbol"/>
              <a:defRPr u="sng">
                <a:solidFill>
                  <a:schemeClr val="tx1"/>
                </a:solidFill>
                <a:latin typeface="Arial" panose="020B0604020202020204" pitchFamily="34" charset="0"/>
                <a:cs typeface="Lucida Sans Unicode" panose="020B0602030504020204" pitchFamily="34" charset="0"/>
              </a:defRPr>
            </a:lvl2pPr>
            <a:lvl3pPr marL="1143000" indent="-228600" eaLnBrk="0" hangingPunct="0">
              <a:lnSpc>
                <a:spcPct val="93000"/>
              </a:lnSpc>
              <a:buClr>
                <a:srgbClr val="000000"/>
              </a:buClr>
              <a:buSzPct val="45000"/>
              <a:buFont typeface="StarSymbol"/>
              <a:defRPr u="sng">
                <a:solidFill>
                  <a:schemeClr val="tx1"/>
                </a:solidFill>
                <a:latin typeface="Arial" panose="020B0604020202020204" pitchFamily="34" charset="0"/>
                <a:cs typeface="Lucida Sans Unicode" panose="020B0602030504020204" pitchFamily="34" charset="0"/>
              </a:defRPr>
            </a:lvl3pPr>
            <a:lvl4pPr marL="1600200" indent="-228600" eaLnBrk="0" hangingPunct="0">
              <a:lnSpc>
                <a:spcPct val="93000"/>
              </a:lnSpc>
              <a:buClr>
                <a:srgbClr val="000000"/>
              </a:buClr>
              <a:buSzPct val="45000"/>
              <a:buFont typeface="StarSymbol"/>
              <a:defRPr u="sng">
                <a:solidFill>
                  <a:schemeClr val="tx1"/>
                </a:solidFill>
                <a:latin typeface="Arial" panose="020B0604020202020204" pitchFamily="34" charset="0"/>
                <a:cs typeface="Lucida Sans Unicode" panose="020B0602030504020204" pitchFamily="34" charset="0"/>
              </a:defRPr>
            </a:lvl4pPr>
            <a:lvl5pPr eaLnBrk="0" hangingPunct="0">
              <a:lnSpc>
                <a:spcPct val="93000"/>
              </a:lnSpc>
              <a:buClr>
                <a:srgbClr val="000000"/>
              </a:buClr>
              <a:buSzPct val="45000"/>
              <a:buFont typeface="StarSymbol"/>
              <a:defRPr u="sng">
                <a:solidFill>
                  <a:schemeClr val="tx1"/>
                </a:solidFill>
                <a:latin typeface="Arial" panose="020B0604020202020204" pitchFamily="34" charset="0"/>
                <a:cs typeface="Lucida Sans Unicode" panose="020B0602030504020204" pitchFamily="34" charset="0"/>
              </a:defRPr>
            </a:lvl5pPr>
            <a:lvl6pPr marL="1536700" indent="-215900" defTabSz="449263" eaLnBrk="0" fontAlgn="base" hangingPunct="0">
              <a:lnSpc>
                <a:spcPct val="93000"/>
              </a:lnSpc>
              <a:spcBef>
                <a:spcPct val="0"/>
              </a:spcBef>
              <a:spcAft>
                <a:spcPct val="0"/>
              </a:spcAft>
              <a:buClr>
                <a:srgbClr val="000000"/>
              </a:buClr>
              <a:buSzPct val="45000"/>
              <a:buFont typeface="StarSymbol"/>
              <a:defRPr u="sng">
                <a:solidFill>
                  <a:schemeClr val="tx1"/>
                </a:solidFill>
                <a:latin typeface="Arial" panose="020B0604020202020204" pitchFamily="34" charset="0"/>
                <a:cs typeface="Lucida Sans Unicode" panose="020B0602030504020204" pitchFamily="34" charset="0"/>
              </a:defRPr>
            </a:lvl6pPr>
            <a:lvl7pPr marL="1993900" indent="-215900" defTabSz="449263" eaLnBrk="0" fontAlgn="base" hangingPunct="0">
              <a:lnSpc>
                <a:spcPct val="93000"/>
              </a:lnSpc>
              <a:spcBef>
                <a:spcPct val="0"/>
              </a:spcBef>
              <a:spcAft>
                <a:spcPct val="0"/>
              </a:spcAft>
              <a:buClr>
                <a:srgbClr val="000000"/>
              </a:buClr>
              <a:buSzPct val="45000"/>
              <a:buFont typeface="StarSymbol"/>
              <a:defRPr u="sng">
                <a:solidFill>
                  <a:schemeClr val="tx1"/>
                </a:solidFill>
                <a:latin typeface="Arial" panose="020B0604020202020204" pitchFamily="34" charset="0"/>
                <a:cs typeface="Lucida Sans Unicode" panose="020B0602030504020204" pitchFamily="34" charset="0"/>
              </a:defRPr>
            </a:lvl7pPr>
            <a:lvl8pPr marL="2451100" indent="-215900" defTabSz="449263" eaLnBrk="0" fontAlgn="base" hangingPunct="0">
              <a:lnSpc>
                <a:spcPct val="93000"/>
              </a:lnSpc>
              <a:spcBef>
                <a:spcPct val="0"/>
              </a:spcBef>
              <a:spcAft>
                <a:spcPct val="0"/>
              </a:spcAft>
              <a:buClr>
                <a:srgbClr val="000000"/>
              </a:buClr>
              <a:buSzPct val="45000"/>
              <a:buFont typeface="StarSymbol"/>
              <a:defRPr u="sng">
                <a:solidFill>
                  <a:schemeClr val="tx1"/>
                </a:solidFill>
                <a:latin typeface="Arial" panose="020B0604020202020204" pitchFamily="34" charset="0"/>
                <a:cs typeface="Lucida Sans Unicode" panose="020B0602030504020204" pitchFamily="34" charset="0"/>
              </a:defRPr>
            </a:lvl8pPr>
            <a:lvl9pPr marL="2908300" indent="-215900" defTabSz="449263" eaLnBrk="0" fontAlgn="base" hangingPunct="0">
              <a:lnSpc>
                <a:spcPct val="93000"/>
              </a:lnSpc>
              <a:spcBef>
                <a:spcPct val="0"/>
              </a:spcBef>
              <a:spcAft>
                <a:spcPct val="0"/>
              </a:spcAft>
              <a:buClr>
                <a:srgbClr val="000000"/>
              </a:buClr>
              <a:buSzPct val="45000"/>
              <a:buFont typeface="StarSymbol"/>
              <a:defRPr u="sng">
                <a:solidFill>
                  <a:schemeClr val="tx1"/>
                </a:solidFill>
                <a:latin typeface="Arial" panose="020B0604020202020204" pitchFamily="34" charset="0"/>
                <a:cs typeface="Lucida Sans Unicode" panose="020B0602030504020204" pitchFamily="34" charset="0"/>
              </a:defRPr>
            </a:lvl9pPr>
          </a:lstStyle>
          <a:p>
            <a:pPr defTabSz="407526" eaLnBrk="1">
              <a:spcBef>
                <a:spcPct val="50000"/>
              </a:spcBef>
              <a:buSzTx/>
            </a:pPr>
            <a:r>
              <a:rPr lang="it-IT" altLang="it-IT" sz="2903" b="1" u="none" dirty="0">
                <a:solidFill>
                  <a:srgbClr val="5F5F5F"/>
                </a:solidFill>
                <a:latin typeface="Georgia" panose="02040502050405020303" pitchFamily="18" charset="0"/>
                <a:cs typeface="Times New Roman" panose="02020603050405020304" pitchFamily="18" charset="0"/>
              </a:rPr>
              <a:t>XBRL </a:t>
            </a:r>
            <a:r>
              <a:rPr lang="it-IT" altLang="it-IT" sz="2903" b="1" u="none" dirty="0" err="1">
                <a:solidFill>
                  <a:srgbClr val="5F5F5F"/>
                </a:solidFill>
                <a:latin typeface="Georgia" panose="02040502050405020303" pitchFamily="18" charset="0"/>
                <a:cs typeface="Times New Roman" panose="02020603050405020304" pitchFamily="18" charset="0"/>
              </a:rPr>
              <a:t>eXtensible</a:t>
            </a:r>
            <a:r>
              <a:rPr lang="it-IT" altLang="it-IT" sz="2903" b="1" u="none" dirty="0">
                <a:solidFill>
                  <a:srgbClr val="5F5F5F"/>
                </a:solidFill>
                <a:latin typeface="Georgia" panose="02040502050405020303" pitchFamily="18" charset="0"/>
                <a:cs typeface="Times New Roman" panose="02020603050405020304" pitchFamily="18" charset="0"/>
              </a:rPr>
              <a:t> Business Reporting Language</a:t>
            </a:r>
            <a:endParaRPr lang="it-IT" altLang="it-IT" sz="2358" u="none" dirty="0">
              <a:solidFill>
                <a:srgbClr val="5F5F5F"/>
              </a:solidFill>
              <a:latin typeface="Georgia" panose="02040502050405020303" pitchFamily="18" charset="0"/>
            </a:endParaRPr>
          </a:p>
          <a:p>
            <a:pPr marL="979214" lvl="4" indent="-195843" defTabSz="407526" eaLnBrk="1">
              <a:spcBef>
                <a:spcPct val="50000"/>
              </a:spcBef>
              <a:buSzTx/>
              <a:buFont typeface="Wingdings" panose="05000000000000000000" pitchFamily="2" charset="2"/>
              <a:buChar char="Ø"/>
            </a:pPr>
            <a:r>
              <a:rPr lang="it-IT" altLang="it-IT" sz="2358" u="none" dirty="0">
                <a:solidFill>
                  <a:srgbClr val="5F5F5F"/>
                </a:solidFill>
                <a:latin typeface="Georgia" panose="02040502050405020303" pitchFamily="18" charset="0"/>
              </a:rPr>
              <a:t>Linguaggio di contrassegno (o 'di marcatura'):        XML </a:t>
            </a:r>
          </a:p>
          <a:p>
            <a:pPr marL="979214" lvl="4" indent="-195843" defTabSz="407526" eaLnBrk="1">
              <a:spcBef>
                <a:spcPct val="50000"/>
              </a:spcBef>
              <a:buSzTx/>
              <a:buFont typeface="Wingdings" panose="05000000000000000000" pitchFamily="2" charset="2"/>
              <a:buChar char="Ø"/>
            </a:pPr>
            <a:r>
              <a:rPr lang="it-IT" altLang="it-IT" sz="2358" u="none" dirty="0">
                <a:solidFill>
                  <a:srgbClr val="5F5F5F"/>
                </a:solidFill>
                <a:latin typeface="Georgia" panose="02040502050405020303" pitchFamily="18" charset="0"/>
              </a:rPr>
              <a:t>Ogni voce di bilancio è identificata dal proprio “codice” univoco </a:t>
            </a:r>
          </a:p>
        </p:txBody>
      </p:sp>
      <p:pic>
        <p:nvPicPr>
          <p:cNvPr id="5129" name="Picture 10"/>
          <p:cNvPicPr>
            <a:picLocks noChangeAspect="1" noChangeArrowheads="1"/>
          </p:cNvPicPr>
          <p:nvPr/>
        </p:nvPicPr>
        <p:blipFill>
          <a:blip r:embed="rId6" cstate="print">
            <a:extLst>
              <a:ext uri="{28A0092B-C50C-407E-A947-70E740481C1C}">
                <a14:useLocalDpi xmlns:a14="http://schemas.microsoft.com/office/drawing/2010/main" xmlns="" val="0"/>
              </a:ext>
            </a:extLst>
          </a:blip>
          <a:srcRect t="957" r="1433" b="7240"/>
          <a:stretch>
            <a:fillRect/>
          </a:stretch>
        </p:blipFill>
        <p:spPr bwMode="auto">
          <a:xfrm>
            <a:off x="760320" y="4078440"/>
            <a:ext cx="2972160" cy="1935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pic>
        <p:nvPicPr>
          <p:cNvPr id="5130" name="Picture 1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44320" y="4147561"/>
            <a:ext cx="1935360" cy="208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851563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solidFill>
                  <a:srgbClr val="800000"/>
                </a:solidFill>
              </a:rPr>
              <a:t>XBRL uno standard mondiale </a:t>
            </a:r>
            <a:br>
              <a:rPr lang="it-IT" altLang="it-IT" dirty="0">
                <a:solidFill>
                  <a:srgbClr val="800000"/>
                </a:solidFill>
              </a:rPr>
            </a:br>
            <a:endParaRPr lang="it-IT" dirty="0"/>
          </a:p>
        </p:txBody>
      </p:sp>
      <p:sp>
        <p:nvSpPr>
          <p:cNvPr id="3" name="Segnaposto contenuto 2"/>
          <p:cNvSpPr>
            <a:spLocks noGrp="1"/>
          </p:cNvSpPr>
          <p:nvPr>
            <p:ph idx="1"/>
          </p:nvPr>
        </p:nvSpPr>
        <p:spPr>
          <a:xfrm>
            <a:off x="2051720" y="1268760"/>
            <a:ext cx="7092280" cy="5040560"/>
          </a:xfrm>
        </p:spPr>
        <p:txBody>
          <a:bodyPr/>
          <a:lstStyle/>
          <a:p>
            <a:pPr eaLnBrk="1">
              <a:lnSpc>
                <a:spcPct val="90000"/>
              </a:lnSpc>
              <a:spcAft>
                <a:spcPts val="1425"/>
              </a:spcAft>
            </a:pPr>
            <a:r>
              <a:rPr lang="it-IT" altLang="it-IT" sz="1800" b="1" dirty="0">
                <a:solidFill>
                  <a:srgbClr val="5F5F5F"/>
                </a:solidFill>
                <a:latin typeface="Georgia" panose="02040502050405020303" pitchFamily="18" charset="0"/>
                <a:cs typeface="Times New Roman" panose="02020603050405020304" pitchFamily="18" charset="0"/>
              </a:rPr>
              <a:t>XBRL International</a:t>
            </a:r>
            <a:r>
              <a:rPr lang="it-IT" altLang="it-IT" sz="1800" dirty="0">
                <a:solidFill>
                  <a:srgbClr val="000000"/>
                </a:solidFill>
              </a:rPr>
              <a:t> </a:t>
            </a:r>
          </a:p>
          <a:p>
            <a:pPr lvl="1" eaLnBrk="1">
              <a:spcBef>
                <a:spcPct val="50000"/>
              </a:spcBef>
              <a:buSzTx/>
              <a:buFont typeface="Wingdings" panose="05000000000000000000" pitchFamily="2" charset="2"/>
              <a:buChar char="Ø"/>
            </a:pPr>
            <a:r>
              <a:rPr lang="it-IT" altLang="it-IT" sz="1800" dirty="0">
                <a:solidFill>
                  <a:srgbClr val="5F5F5F"/>
                </a:solidFill>
                <a:latin typeface="Georgia" panose="02040502050405020303" pitchFamily="18" charset="0"/>
              </a:rPr>
              <a:t>formato da giurisdizioni nazionali nei diversi continenti</a:t>
            </a:r>
          </a:p>
          <a:p>
            <a:pPr lvl="1" eaLnBrk="1">
              <a:spcBef>
                <a:spcPct val="50000"/>
              </a:spcBef>
              <a:buSzTx/>
              <a:buFont typeface="Wingdings" panose="05000000000000000000" pitchFamily="2" charset="2"/>
              <a:buChar char="Ø"/>
            </a:pPr>
            <a:r>
              <a:rPr lang="it-IT" altLang="it-IT" sz="1800" dirty="0">
                <a:solidFill>
                  <a:srgbClr val="5F5F5F"/>
                </a:solidFill>
                <a:latin typeface="Georgia" panose="02040502050405020303" pitchFamily="18" charset="0"/>
              </a:rPr>
              <a:t>US Securities and Exchange </a:t>
            </a:r>
            <a:r>
              <a:rPr lang="it-IT" altLang="it-IT" sz="1800" dirty="0" err="1">
                <a:solidFill>
                  <a:srgbClr val="5F5F5F"/>
                </a:solidFill>
                <a:latin typeface="Georgia" panose="02040502050405020303" pitchFamily="18" charset="0"/>
              </a:rPr>
              <a:t>Commission</a:t>
            </a:r>
            <a:r>
              <a:rPr lang="it-IT" altLang="it-IT" sz="1800" dirty="0">
                <a:solidFill>
                  <a:srgbClr val="5F5F5F"/>
                </a:solidFill>
                <a:latin typeface="Georgia" panose="02040502050405020303" pitchFamily="18" charset="0"/>
              </a:rPr>
              <a:t>: XBRL obbligatorio dal 2009 </a:t>
            </a:r>
          </a:p>
          <a:p>
            <a:pPr lvl="1" eaLnBrk="1">
              <a:lnSpc>
                <a:spcPct val="83000"/>
              </a:lnSpc>
              <a:spcAft>
                <a:spcPts val="1138"/>
              </a:spcAft>
              <a:buSzPct val="75000"/>
              <a:buFont typeface="Symbol" panose="05050102010706020507" pitchFamily="18" charset="2"/>
              <a:buChar char=""/>
            </a:pPr>
            <a:endParaRPr lang="it-IT" altLang="it-IT" sz="1800" dirty="0">
              <a:solidFill>
                <a:srgbClr val="5F5F5F"/>
              </a:solidFill>
              <a:latin typeface="Georgia" panose="02040502050405020303" pitchFamily="18" charset="0"/>
            </a:endParaRPr>
          </a:p>
          <a:p>
            <a:pPr eaLnBrk="1">
              <a:lnSpc>
                <a:spcPct val="83000"/>
              </a:lnSpc>
              <a:spcAft>
                <a:spcPts val="1425"/>
              </a:spcAft>
            </a:pPr>
            <a:r>
              <a:rPr lang="it-IT" altLang="it-IT" sz="1800" b="1" dirty="0">
                <a:solidFill>
                  <a:srgbClr val="5F5F5F"/>
                </a:solidFill>
                <a:latin typeface="Georgia" panose="02040502050405020303" pitchFamily="18" charset="0"/>
                <a:cs typeface="Times New Roman" panose="02020603050405020304" pitchFamily="18" charset="0"/>
              </a:rPr>
              <a:t>XBRL in Europa</a:t>
            </a:r>
            <a:r>
              <a:rPr lang="it-IT" altLang="it-IT" sz="1800" dirty="0">
                <a:solidFill>
                  <a:srgbClr val="000000"/>
                </a:solidFill>
              </a:rPr>
              <a:t> :</a:t>
            </a:r>
          </a:p>
          <a:p>
            <a:pPr lvl="1" eaLnBrk="1">
              <a:spcBef>
                <a:spcPct val="50000"/>
              </a:spcBef>
              <a:buSzTx/>
              <a:buFont typeface="Wingdings" panose="05000000000000000000" pitchFamily="2" charset="2"/>
              <a:buChar char="Ø"/>
            </a:pPr>
            <a:r>
              <a:rPr lang="it-IT" altLang="it-IT" sz="1800" dirty="0">
                <a:solidFill>
                  <a:srgbClr val="5F5F5F"/>
                </a:solidFill>
                <a:latin typeface="Georgia" panose="02040502050405020303" pitchFamily="18" charset="0"/>
              </a:rPr>
              <a:t>Deposito obbligatorio del bilancio in formato XBRL per PMI in Belgio, Italia, Germania, Spagna</a:t>
            </a:r>
            <a:r>
              <a:rPr lang="it-IT" altLang="it-IT" sz="1800" dirty="0" smtClean="0">
                <a:solidFill>
                  <a:srgbClr val="5F5F5F"/>
                </a:solidFill>
                <a:latin typeface="Georgia" panose="02040502050405020303" pitchFamily="18" charset="0"/>
              </a:rPr>
              <a:t>, Svezia, Francia, Gran Bretagna</a:t>
            </a:r>
            <a:endParaRPr lang="it-IT" altLang="it-IT" sz="1800" dirty="0">
              <a:solidFill>
                <a:srgbClr val="5F5F5F"/>
              </a:solidFill>
              <a:latin typeface="Georgia" panose="02040502050405020303" pitchFamily="18" charset="0"/>
            </a:endParaRPr>
          </a:p>
          <a:p>
            <a:pPr lvl="1" eaLnBrk="1">
              <a:spcBef>
                <a:spcPct val="50000"/>
              </a:spcBef>
              <a:buSzTx/>
              <a:buFont typeface="Wingdings" panose="05000000000000000000" pitchFamily="2" charset="2"/>
              <a:buChar char="Ø"/>
            </a:pPr>
            <a:r>
              <a:rPr lang="it-IT" altLang="it-IT" sz="1800" dirty="0" smtClean="0">
                <a:solidFill>
                  <a:srgbClr val="5F5F5F"/>
                </a:solidFill>
                <a:latin typeface="Georgia" panose="02040502050405020303" pitchFamily="18" charset="0"/>
              </a:rPr>
              <a:t>Allo </a:t>
            </a:r>
            <a:r>
              <a:rPr lang="it-IT" altLang="it-IT" sz="1800" dirty="0">
                <a:solidFill>
                  <a:srgbClr val="5F5F5F"/>
                </a:solidFill>
                <a:latin typeface="Georgia" panose="02040502050405020303" pitchFamily="18" charset="0"/>
              </a:rPr>
              <a:t>studio una tassonomia comune per rappresentare i dati anagrafici/identificativi delle imprese e descriverne i fatti finanziari a livello europeo  </a:t>
            </a:r>
          </a:p>
          <a:p>
            <a:pPr marL="0" indent="0">
              <a:buNone/>
            </a:pPr>
            <a:endParaRPr lang="it-IT" dirty="0"/>
          </a:p>
        </p:txBody>
      </p:sp>
    </p:spTree>
    <p:extLst>
      <p:ext uri="{BB962C8B-B14F-4D97-AF65-F5344CB8AC3E}">
        <p14:creationId xmlns:p14="http://schemas.microsoft.com/office/powerpoint/2010/main" xmlns="" val="209816551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solidFill>
                  <a:srgbClr val="800000"/>
                </a:solidFill>
              </a:rPr>
              <a:t>Le caratteristiche di XBRL</a:t>
            </a:r>
            <a:br>
              <a:rPr lang="it-IT" altLang="it-IT" dirty="0">
                <a:solidFill>
                  <a:srgbClr val="800000"/>
                </a:solidFill>
              </a:rPr>
            </a:br>
            <a:endParaRPr lang="it-IT" dirty="0"/>
          </a:p>
        </p:txBody>
      </p:sp>
      <p:sp>
        <p:nvSpPr>
          <p:cNvPr id="3" name="Segnaposto contenuto 2"/>
          <p:cNvSpPr>
            <a:spLocks noGrp="1"/>
          </p:cNvSpPr>
          <p:nvPr>
            <p:ph idx="1"/>
          </p:nvPr>
        </p:nvSpPr>
        <p:spPr>
          <a:xfrm>
            <a:off x="1979712" y="1600200"/>
            <a:ext cx="7164288" cy="4525963"/>
          </a:xfrm>
        </p:spPr>
        <p:txBody>
          <a:bodyPr/>
          <a:lstStyle/>
          <a:p>
            <a:pPr eaLnBrk="1">
              <a:spcBef>
                <a:spcPct val="50000"/>
              </a:spcBef>
              <a:buSzTx/>
              <a:buFont typeface="Wingdings" panose="05000000000000000000" pitchFamily="2" charset="2"/>
              <a:buNone/>
            </a:pPr>
            <a:r>
              <a:rPr lang="it-IT" altLang="it-IT" sz="2400" b="1" dirty="0">
                <a:solidFill>
                  <a:srgbClr val="5F5F5F"/>
                </a:solidFill>
                <a:latin typeface="Georgia" panose="02040502050405020303" pitchFamily="18" charset="0"/>
                <a:cs typeface="Times New Roman" panose="02020603050405020304" pitchFamily="18" charset="0"/>
              </a:rPr>
              <a:t>Si basa sulla definizione di:</a:t>
            </a:r>
          </a:p>
          <a:p>
            <a:pPr eaLnBrk="1">
              <a:spcBef>
                <a:spcPct val="50000"/>
              </a:spcBef>
              <a:buSzTx/>
              <a:buFont typeface="Wingdings" panose="05000000000000000000" pitchFamily="2" charset="2"/>
              <a:buNone/>
            </a:pPr>
            <a:r>
              <a:rPr lang="it-IT" altLang="it-IT" sz="2400" b="1" dirty="0">
                <a:solidFill>
                  <a:srgbClr val="5F5F5F"/>
                </a:solidFill>
                <a:latin typeface="Georgia" panose="02040502050405020303" pitchFamily="18" charset="0"/>
                <a:cs typeface="Times New Roman" panose="02020603050405020304" pitchFamily="18" charset="0"/>
              </a:rPr>
              <a:t> tassonomia</a:t>
            </a:r>
          </a:p>
          <a:p>
            <a:pPr lvl="2" eaLnBrk="1">
              <a:spcBef>
                <a:spcPct val="50000"/>
              </a:spcBef>
              <a:buSzTx/>
              <a:buFont typeface="Wingdings" panose="05000000000000000000" pitchFamily="2" charset="2"/>
              <a:buChar char="Ø"/>
            </a:pPr>
            <a:r>
              <a:rPr lang="it-IT" altLang="it-IT" dirty="0">
                <a:solidFill>
                  <a:srgbClr val="5F5F5F"/>
                </a:solidFill>
                <a:latin typeface="Georgia" panose="02040502050405020303" pitchFamily="18" charset="0"/>
                <a:cs typeface="Times New Roman" panose="02020603050405020304" pitchFamily="18" charset="0"/>
              </a:rPr>
              <a:t>elenco dei concetti e dei loro attributi utilizzabili per  codificare il bilancio in formato XBRL, “il dizionario”</a:t>
            </a:r>
            <a:r>
              <a:rPr lang="it-IT" altLang="it-IT" b="1" dirty="0">
                <a:solidFill>
                  <a:srgbClr val="5F5F5F"/>
                </a:solidFill>
                <a:latin typeface="Georgia" panose="02040502050405020303" pitchFamily="18" charset="0"/>
                <a:cs typeface="Times New Roman" panose="02020603050405020304" pitchFamily="18" charset="0"/>
              </a:rPr>
              <a:t> </a:t>
            </a:r>
          </a:p>
          <a:p>
            <a:pPr eaLnBrk="1">
              <a:spcBef>
                <a:spcPct val="50000"/>
              </a:spcBef>
              <a:buSzTx/>
              <a:buFont typeface="Wingdings" panose="05000000000000000000" pitchFamily="2" charset="2"/>
              <a:buNone/>
            </a:pPr>
            <a:r>
              <a:rPr lang="it-IT" altLang="it-IT" sz="2400" b="1" dirty="0">
                <a:solidFill>
                  <a:srgbClr val="5F5F5F"/>
                </a:solidFill>
                <a:latin typeface="Georgia" panose="02040502050405020303" pitchFamily="18" charset="0"/>
                <a:cs typeface="Times New Roman" panose="02020603050405020304" pitchFamily="18" charset="0"/>
              </a:rPr>
              <a:t>istanza </a:t>
            </a:r>
          </a:p>
          <a:p>
            <a:pPr lvl="2" eaLnBrk="1">
              <a:spcBef>
                <a:spcPct val="50000"/>
              </a:spcBef>
              <a:buSzTx/>
              <a:buFont typeface="Wingdings" panose="05000000000000000000" pitchFamily="2" charset="2"/>
              <a:buChar char="Ø"/>
            </a:pPr>
            <a:r>
              <a:rPr lang="it-IT" altLang="it-IT" dirty="0">
                <a:solidFill>
                  <a:srgbClr val="5F5F5F"/>
                </a:solidFill>
                <a:latin typeface="Georgia" panose="02040502050405020303" pitchFamily="18" charset="0"/>
                <a:cs typeface="Times New Roman" panose="02020603050405020304" pitchFamily="18" charset="0"/>
              </a:rPr>
              <a:t>lo specifico documento contabile (report)   in cui sono esposti i fatti contabili relativi a entità e periodi specifici, redatto in base ad una definita tassonomia </a:t>
            </a:r>
            <a:r>
              <a:rPr lang="it-IT" altLang="it-IT" dirty="0">
                <a:solidFill>
                  <a:srgbClr val="5F5F5F"/>
                </a:solidFill>
                <a:latin typeface="Georgia" panose="02040502050405020303" pitchFamily="18" charset="0"/>
              </a:rPr>
              <a:t> </a:t>
            </a:r>
          </a:p>
          <a:p>
            <a:endParaRPr lang="it-IT" dirty="0"/>
          </a:p>
        </p:txBody>
      </p:sp>
      <p:pic>
        <p:nvPicPr>
          <p:cNvPr id="4" name="Picture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68344" y="3501008"/>
            <a:ext cx="1228897" cy="979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l="10857" t="11429"/>
          <a:stretch>
            <a:fillRect/>
          </a:stretch>
        </p:blipFill>
        <p:spPr bwMode="auto">
          <a:xfrm>
            <a:off x="-168267" y="10"/>
            <a:ext cx="10699990" cy="7971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7638222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reeform 2"/>
          <p:cNvSpPr>
            <a:spLocks/>
          </p:cNvSpPr>
          <p:nvPr/>
        </p:nvSpPr>
        <p:spPr bwMode="auto">
          <a:xfrm>
            <a:off x="5346721" y="4893481"/>
            <a:ext cx="1419840" cy="1012320"/>
          </a:xfrm>
          <a:custGeom>
            <a:avLst/>
            <a:gdLst>
              <a:gd name="T0" fmla="*/ 1258 w 1294"/>
              <a:gd name="T1" fmla="*/ 590 h 924"/>
              <a:gd name="T2" fmla="*/ 1194 w 1294"/>
              <a:gd name="T3" fmla="*/ 633 h 924"/>
              <a:gd name="T4" fmla="*/ 1194 w 1294"/>
              <a:gd name="T5" fmla="*/ 668 h 924"/>
              <a:gd name="T6" fmla="*/ 1187 w 1294"/>
              <a:gd name="T7" fmla="*/ 739 h 924"/>
              <a:gd name="T8" fmla="*/ 1145 w 1294"/>
              <a:gd name="T9" fmla="*/ 661 h 924"/>
              <a:gd name="T10" fmla="*/ 1123 w 1294"/>
              <a:gd name="T11" fmla="*/ 611 h 924"/>
              <a:gd name="T12" fmla="*/ 1088 w 1294"/>
              <a:gd name="T13" fmla="*/ 647 h 924"/>
              <a:gd name="T14" fmla="*/ 1066 w 1294"/>
              <a:gd name="T15" fmla="*/ 675 h 924"/>
              <a:gd name="T16" fmla="*/ 974 w 1294"/>
              <a:gd name="T17" fmla="*/ 682 h 924"/>
              <a:gd name="T18" fmla="*/ 945 w 1294"/>
              <a:gd name="T19" fmla="*/ 768 h 924"/>
              <a:gd name="T20" fmla="*/ 903 w 1294"/>
              <a:gd name="T21" fmla="*/ 803 h 924"/>
              <a:gd name="T22" fmla="*/ 832 w 1294"/>
              <a:gd name="T23" fmla="*/ 839 h 924"/>
              <a:gd name="T24" fmla="*/ 768 w 1294"/>
              <a:gd name="T25" fmla="*/ 817 h 924"/>
              <a:gd name="T26" fmla="*/ 675 w 1294"/>
              <a:gd name="T27" fmla="*/ 796 h 924"/>
              <a:gd name="T28" fmla="*/ 576 w 1294"/>
              <a:gd name="T29" fmla="*/ 796 h 924"/>
              <a:gd name="T30" fmla="*/ 554 w 1294"/>
              <a:gd name="T31" fmla="*/ 846 h 924"/>
              <a:gd name="T32" fmla="*/ 533 w 1294"/>
              <a:gd name="T33" fmla="*/ 896 h 924"/>
              <a:gd name="T34" fmla="*/ 490 w 1294"/>
              <a:gd name="T35" fmla="*/ 917 h 924"/>
              <a:gd name="T36" fmla="*/ 433 w 1294"/>
              <a:gd name="T37" fmla="*/ 910 h 924"/>
              <a:gd name="T38" fmla="*/ 376 w 1294"/>
              <a:gd name="T39" fmla="*/ 881 h 924"/>
              <a:gd name="T40" fmla="*/ 277 w 1294"/>
              <a:gd name="T41" fmla="*/ 860 h 924"/>
              <a:gd name="T42" fmla="*/ 220 w 1294"/>
              <a:gd name="T43" fmla="*/ 825 h 924"/>
              <a:gd name="T44" fmla="*/ 170 w 1294"/>
              <a:gd name="T45" fmla="*/ 796 h 924"/>
              <a:gd name="T46" fmla="*/ 135 w 1294"/>
              <a:gd name="T47" fmla="*/ 739 h 924"/>
              <a:gd name="T48" fmla="*/ 135 w 1294"/>
              <a:gd name="T49" fmla="*/ 718 h 924"/>
              <a:gd name="T50" fmla="*/ 120 w 1294"/>
              <a:gd name="T51" fmla="*/ 682 h 924"/>
              <a:gd name="T52" fmla="*/ 135 w 1294"/>
              <a:gd name="T53" fmla="*/ 640 h 924"/>
              <a:gd name="T54" fmla="*/ 92 w 1294"/>
              <a:gd name="T55" fmla="*/ 611 h 924"/>
              <a:gd name="T56" fmla="*/ 92 w 1294"/>
              <a:gd name="T57" fmla="*/ 554 h 924"/>
              <a:gd name="T58" fmla="*/ 0 w 1294"/>
              <a:gd name="T59" fmla="*/ 576 h 924"/>
              <a:gd name="T60" fmla="*/ 14 w 1294"/>
              <a:gd name="T61" fmla="*/ 512 h 924"/>
              <a:gd name="T62" fmla="*/ 56 w 1294"/>
              <a:gd name="T63" fmla="*/ 455 h 924"/>
              <a:gd name="T64" fmla="*/ 85 w 1294"/>
              <a:gd name="T65" fmla="*/ 441 h 924"/>
              <a:gd name="T66" fmla="*/ 149 w 1294"/>
              <a:gd name="T67" fmla="*/ 441 h 924"/>
              <a:gd name="T68" fmla="*/ 227 w 1294"/>
              <a:gd name="T69" fmla="*/ 412 h 924"/>
              <a:gd name="T70" fmla="*/ 277 w 1294"/>
              <a:gd name="T71" fmla="*/ 391 h 924"/>
              <a:gd name="T72" fmla="*/ 263 w 1294"/>
              <a:gd name="T73" fmla="*/ 362 h 924"/>
              <a:gd name="T74" fmla="*/ 348 w 1294"/>
              <a:gd name="T75" fmla="*/ 313 h 924"/>
              <a:gd name="T76" fmla="*/ 263 w 1294"/>
              <a:gd name="T77" fmla="*/ 313 h 924"/>
              <a:gd name="T78" fmla="*/ 277 w 1294"/>
              <a:gd name="T79" fmla="*/ 284 h 924"/>
              <a:gd name="T80" fmla="*/ 355 w 1294"/>
              <a:gd name="T81" fmla="*/ 270 h 924"/>
              <a:gd name="T82" fmla="*/ 405 w 1294"/>
              <a:gd name="T83" fmla="*/ 256 h 924"/>
              <a:gd name="T84" fmla="*/ 483 w 1294"/>
              <a:gd name="T85" fmla="*/ 213 h 924"/>
              <a:gd name="T86" fmla="*/ 547 w 1294"/>
              <a:gd name="T87" fmla="*/ 121 h 924"/>
              <a:gd name="T88" fmla="*/ 640 w 1294"/>
              <a:gd name="T89" fmla="*/ 57 h 924"/>
              <a:gd name="T90" fmla="*/ 761 w 1294"/>
              <a:gd name="T91" fmla="*/ 21 h 924"/>
              <a:gd name="T92" fmla="*/ 839 w 1294"/>
              <a:gd name="T93" fmla="*/ 35 h 924"/>
              <a:gd name="T94" fmla="*/ 924 w 1294"/>
              <a:gd name="T95" fmla="*/ 35 h 924"/>
              <a:gd name="T96" fmla="*/ 988 w 1294"/>
              <a:gd name="T97" fmla="*/ 28 h 924"/>
              <a:gd name="T98" fmla="*/ 1052 w 1294"/>
              <a:gd name="T99" fmla="*/ 28 h 924"/>
              <a:gd name="T100" fmla="*/ 1294 w 1294"/>
              <a:gd name="T101" fmla="*/ 21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4" h="924">
                <a:moveTo>
                  <a:pt x="1294" y="576"/>
                </a:moveTo>
                <a:lnTo>
                  <a:pt x="1280" y="590"/>
                </a:lnTo>
                <a:lnTo>
                  <a:pt x="1258" y="590"/>
                </a:lnTo>
                <a:lnTo>
                  <a:pt x="1209" y="590"/>
                </a:lnTo>
                <a:lnTo>
                  <a:pt x="1194" y="604"/>
                </a:lnTo>
                <a:lnTo>
                  <a:pt x="1194" y="633"/>
                </a:lnTo>
                <a:lnTo>
                  <a:pt x="1202" y="654"/>
                </a:lnTo>
                <a:lnTo>
                  <a:pt x="1202" y="668"/>
                </a:lnTo>
                <a:lnTo>
                  <a:pt x="1194" y="668"/>
                </a:lnTo>
                <a:lnTo>
                  <a:pt x="1194" y="689"/>
                </a:lnTo>
                <a:lnTo>
                  <a:pt x="1202" y="711"/>
                </a:lnTo>
                <a:lnTo>
                  <a:pt x="1187" y="739"/>
                </a:lnTo>
                <a:lnTo>
                  <a:pt x="1166" y="718"/>
                </a:lnTo>
                <a:lnTo>
                  <a:pt x="1138" y="689"/>
                </a:lnTo>
                <a:lnTo>
                  <a:pt x="1145" y="661"/>
                </a:lnTo>
                <a:lnTo>
                  <a:pt x="1152" y="633"/>
                </a:lnTo>
                <a:lnTo>
                  <a:pt x="1145" y="611"/>
                </a:lnTo>
                <a:lnTo>
                  <a:pt x="1123" y="611"/>
                </a:lnTo>
                <a:lnTo>
                  <a:pt x="1109" y="618"/>
                </a:lnTo>
                <a:lnTo>
                  <a:pt x="1102" y="633"/>
                </a:lnTo>
                <a:lnTo>
                  <a:pt x="1088" y="647"/>
                </a:lnTo>
                <a:lnTo>
                  <a:pt x="1095" y="668"/>
                </a:lnTo>
                <a:lnTo>
                  <a:pt x="1081" y="668"/>
                </a:lnTo>
                <a:lnTo>
                  <a:pt x="1066" y="675"/>
                </a:lnTo>
                <a:lnTo>
                  <a:pt x="1052" y="675"/>
                </a:lnTo>
                <a:lnTo>
                  <a:pt x="995" y="668"/>
                </a:lnTo>
                <a:lnTo>
                  <a:pt x="974" y="682"/>
                </a:lnTo>
                <a:lnTo>
                  <a:pt x="960" y="711"/>
                </a:lnTo>
                <a:lnTo>
                  <a:pt x="945" y="753"/>
                </a:lnTo>
                <a:lnTo>
                  <a:pt x="945" y="768"/>
                </a:lnTo>
                <a:lnTo>
                  <a:pt x="924" y="775"/>
                </a:lnTo>
                <a:lnTo>
                  <a:pt x="917" y="789"/>
                </a:lnTo>
                <a:lnTo>
                  <a:pt x="903" y="803"/>
                </a:lnTo>
                <a:lnTo>
                  <a:pt x="889" y="810"/>
                </a:lnTo>
                <a:lnTo>
                  <a:pt x="846" y="825"/>
                </a:lnTo>
                <a:lnTo>
                  <a:pt x="832" y="839"/>
                </a:lnTo>
                <a:lnTo>
                  <a:pt x="810" y="839"/>
                </a:lnTo>
                <a:lnTo>
                  <a:pt x="782" y="832"/>
                </a:lnTo>
                <a:lnTo>
                  <a:pt x="768" y="817"/>
                </a:lnTo>
                <a:lnTo>
                  <a:pt x="753" y="810"/>
                </a:lnTo>
                <a:lnTo>
                  <a:pt x="711" y="803"/>
                </a:lnTo>
                <a:lnTo>
                  <a:pt x="675" y="796"/>
                </a:lnTo>
                <a:lnTo>
                  <a:pt x="625" y="796"/>
                </a:lnTo>
                <a:lnTo>
                  <a:pt x="597" y="796"/>
                </a:lnTo>
                <a:lnTo>
                  <a:pt x="576" y="796"/>
                </a:lnTo>
                <a:lnTo>
                  <a:pt x="569" y="810"/>
                </a:lnTo>
                <a:lnTo>
                  <a:pt x="554" y="817"/>
                </a:lnTo>
                <a:lnTo>
                  <a:pt x="554" y="846"/>
                </a:lnTo>
                <a:lnTo>
                  <a:pt x="554" y="867"/>
                </a:lnTo>
                <a:lnTo>
                  <a:pt x="561" y="881"/>
                </a:lnTo>
                <a:lnTo>
                  <a:pt x="533" y="896"/>
                </a:lnTo>
                <a:lnTo>
                  <a:pt x="519" y="903"/>
                </a:lnTo>
                <a:lnTo>
                  <a:pt x="505" y="910"/>
                </a:lnTo>
                <a:lnTo>
                  <a:pt x="490" y="917"/>
                </a:lnTo>
                <a:lnTo>
                  <a:pt x="469" y="924"/>
                </a:lnTo>
                <a:lnTo>
                  <a:pt x="455" y="924"/>
                </a:lnTo>
                <a:lnTo>
                  <a:pt x="433" y="910"/>
                </a:lnTo>
                <a:lnTo>
                  <a:pt x="419" y="881"/>
                </a:lnTo>
                <a:lnTo>
                  <a:pt x="398" y="874"/>
                </a:lnTo>
                <a:lnTo>
                  <a:pt x="376" y="881"/>
                </a:lnTo>
                <a:lnTo>
                  <a:pt x="327" y="867"/>
                </a:lnTo>
                <a:lnTo>
                  <a:pt x="320" y="846"/>
                </a:lnTo>
                <a:lnTo>
                  <a:pt x="277" y="860"/>
                </a:lnTo>
                <a:lnTo>
                  <a:pt x="234" y="874"/>
                </a:lnTo>
                <a:lnTo>
                  <a:pt x="234" y="839"/>
                </a:lnTo>
                <a:lnTo>
                  <a:pt x="220" y="825"/>
                </a:lnTo>
                <a:lnTo>
                  <a:pt x="192" y="825"/>
                </a:lnTo>
                <a:lnTo>
                  <a:pt x="177" y="810"/>
                </a:lnTo>
                <a:lnTo>
                  <a:pt x="170" y="796"/>
                </a:lnTo>
                <a:lnTo>
                  <a:pt x="170" y="775"/>
                </a:lnTo>
                <a:lnTo>
                  <a:pt x="156" y="753"/>
                </a:lnTo>
                <a:lnTo>
                  <a:pt x="135" y="739"/>
                </a:lnTo>
                <a:lnTo>
                  <a:pt x="106" y="732"/>
                </a:lnTo>
                <a:lnTo>
                  <a:pt x="128" y="718"/>
                </a:lnTo>
                <a:lnTo>
                  <a:pt x="135" y="718"/>
                </a:lnTo>
                <a:lnTo>
                  <a:pt x="142" y="704"/>
                </a:lnTo>
                <a:lnTo>
                  <a:pt x="135" y="689"/>
                </a:lnTo>
                <a:lnTo>
                  <a:pt x="120" y="682"/>
                </a:lnTo>
                <a:lnTo>
                  <a:pt x="99" y="668"/>
                </a:lnTo>
                <a:lnTo>
                  <a:pt x="120" y="661"/>
                </a:lnTo>
                <a:lnTo>
                  <a:pt x="135" y="640"/>
                </a:lnTo>
                <a:lnTo>
                  <a:pt x="120" y="633"/>
                </a:lnTo>
                <a:lnTo>
                  <a:pt x="92" y="640"/>
                </a:lnTo>
                <a:lnTo>
                  <a:pt x="92" y="611"/>
                </a:lnTo>
                <a:lnTo>
                  <a:pt x="71" y="597"/>
                </a:lnTo>
                <a:lnTo>
                  <a:pt x="85" y="569"/>
                </a:lnTo>
                <a:lnTo>
                  <a:pt x="92" y="554"/>
                </a:lnTo>
                <a:lnTo>
                  <a:pt x="78" y="547"/>
                </a:lnTo>
                <a:lnTo>
                  <a:pt x="42" y="562"/>
                </a:lnTo>
                <a:lnTo>
                  <a:pt x="0" y="576"/>
                </a:lnTo>
                <a:lnTo>
                  <a:pt x="7" y="554"/>
                </a:lnTo>
                <a:lnTo>
                  <a:pt x="0" y="533"/>
                </a:lnTo>
                <a:lnTo>
                  <a:pt x="14" y="512"/>
                </a:lnTo>
                <a:lnTo>
                  <a:pt x="21" y="490"/>
                </a:lnTo>
                <a:lnTo>
                  <a:pt x="42" y="462"/>
                </a:lnTo>
                <a:lnTo>
                  <a:pt x="56" y="455"/>
                </a:lnTo>
                <a:lnTo>
                  <a:pt x="71" y="448"/>
                </a:lnTo>
                <a:lnTo>
                  <a:pt x="78" y="441"/>
                </a:lnTo>
                <a:lnTo>
                  <a:pt x="85" y="441"/>
                </a:lnTo>
                <a:lnTo>
                  <a:pt x="92" y="448"/>
                </a:lnTo>
                <a:lnTo>
                  <a:pt x="128" y="448"/>
                </a:lnTo>
                <a:lnTo>
                  <a:pt x="149" y="441"/>
                </a:lnTo>
                <a:lnTo>
                  <a:pt x="156" y="426"/>
                </a:lnTo>
                <a:lnTo>
                  <a:pt x="192" y="419"/>
                </a:lnTo>
                <a:lnTo>
                  <a:pt x="227" y="412"/>
                </a:lnTo>
                <a:lnTo>
                  <a:pt x="256" y="405"/>
                </a:lnTo>
                <a:lnTo>
                  <a:pt x="270" y="405"/>
                </a:lnTo>
                <a:lnTo>
                  <a:pt x="277" y="391"/>
                </a:lnTo>
                <a:lnTo>
                  <a:pt x="270" y="377"/>
                </a:lnTo>
                <a:lnTo>
                  <a:pt x="256" y="377"/>
                </a:lnTo>
                <a:lnTo>
                  <a:pt x="263" y="362"/>
                </a:lnTo>
                <a:lnTo>
                  <a:pt x="291" y="348"/>
                </a:lnTo>
                <a:lnTo>
                  <a:pt x="348" y="327"/>
                </a:lnTo>
                <a:lnTo>
                  <a:pt x="348" y="313"/>
                </a:lnTo>
                <a:lnTo>
                  <a:pt x="327" y="313"/>
                </a:lnTo>
                <a:lnTo>
                  <a:pt x="277" y="320"/>
                </a:lnTo>
                <a:lnTo>
                  <a:pt x="263" y="313"/>
                </a:lnTo>
                <a:lnTo>
                  <a:pt x="256" y="298"/>
                </a:lnTo>
                <a:lnTo>
                  <a:pt x="263" y="284"/>
                </a:lnTo>
                <a:lnTo>
                  <a:pt x="277" y="284"/>
                </a:lnTo>
                <a:lnTo>
                  <a:pt x="305" y="277"/>
                </a:lnTo>
                <a:lnTo>
                  <a:pt x="341" y="277"/>
                </a:lnTo>
                <a:lnTo>
                  <a:pt x="355" y="270"/>
                </a:lnTo>
                <a:lnTo>
                  <a:pt x="362" y="263"/>
                </a:lnTo>
                <a:lnTo>
                  <a:pt x="362" y="256"/>
                </a:lnTo>
                <a:lnTo>
                  <a:pt x="405" y="256"/>
                </a:lnTo>
                <a:lnTo>
                  <a:pt x="448" y="249"/>
                </a:lnTo>
                <a:lnTo>
                  <a:pt x="469" y="234"/>
                </a:lnTo>
                <a:lnTo>
                  <a:pt x="483" y="213"/>
                </a:lnTo>
                <a:lnTo>
                  <a:pt x="476" y="206"/>
                </a:lnTo>
                <a:lnTo>
                  <a:pt x="533" y="149"/>
                </a:lnTo>
                <a:lnTo>
                  <a:pt x="547" y="121"/>
                </a:lnTo>
                <a:lnTo>
                  <a:pt x="590" y="92"/>
                </a:lnTo>
                <a:lnTo>
                  <a:pt x="618" y="71"/>
                </a:lnTo>
                <a:lnTo>
                  <a:pt x="640" y="57"/>
                </a:lnTo>
                <a:lnTo>
                  <a:pt x="668" y="50"/>
                </a:lnTo>
                <a:lnTo>
                  <a:pt x="725" y="35"/>
                </a:lnTo>
                <a:lnTo>
                  <a:pt x="761" y="21"/>
                </a:lnTo>
                <a:lnTo>
                  <a:pt x="782" y="0"/>
                </a:lnTo>
                <a:lnTo>
                  <a:pt x="803" y="35"/>
                </a:lnTo>
                <a:lnTo>
                  <a:pt x="839" y="35"/>
                </a:lnTo>
                <a:lnTo>
                  <a:pt x="874" y="28"/>
                </a:lnTo>
                <a:lnTo>
                  <a:pt x="903" y="7"/>
                </a:lnTo>
                <a:lnTo>
                  <a:pt x="924" y="35"/>
                </a:lnTo>
                <a:lnTo>
                  <a:pt x="967" y="43"/>
                </a:lnTo>
                <a:lnTo>
                  <a:pt x="974" y="35"/>
                </a:lnTo>
                <a:lnTo>
                  <a:pt x="988" y="28"/>
                </a:lnTo>
                <a:lnTo>
                  <a:pt x="1002" y="21"/>
                </a:lnTo>
                <a:lnTo>
                  <a:pt x="1009" y="35"/>
                </a:lnTo>
                <a:lnTo>
                  <a:pt x="1052" y="28"/>
                </a:lnTo>
                <a:lnTo>
                  <a:pt x="1088" y="35"/>
                </a:lnTo>
                <a:lnTo>
                  <a:pt x="1088" y="21"/>
                </a:lnTo>
                <a:lnTo>
                  <a:pt x="1294" y="21"/>
                </a:lnTo>
                <a:lnTo>
                  <a:pt x="1294" y="576"/>
                </a:lnTo>
                <a:close/>
              </a:path>
            </a:pathLst>
          </a:custGeom>
          <a:solidFill>
            <a:srgbClr val="B3B3B3"/>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endParaRPr>
          </a:p>
        </p:txBody>
      </p:sp>
      <p:sp>
        <p:nvSpPr>
          <p:cNvPr id="130051" name="Freeform 3"/>
          <p:cNvSpPr>
            <a:spLocks/>
          </p:cNvSpPr>
          <p:nvPr/>
        </p:nvSpPr>
        <p:spPr bwMode="auto">
          <a:xfrm>
            <a:off x="3319201" y="261001"/>
            <a:ext cx="1854720" cy="2113920"/>
          </a:xfrm>
          <a:custGeom>
            <a:avLst/>
            <a:gdLst>
              <a:gd name="T0" fmla="*/ 1220 w 1296"/>
              <a:gd name="T1" fmla="*/ 120 h 1476"/>
              <a:gd name="T2" fmla="*/ 1242 w 1296"/>
              <a:gd name="T3" fmla="*/ 30 h 1476"/>
              <a:gd name="T4" fmla="*/ 1166 w 1296"/>
              <a:gd name="T5" fmla="*/ 30 h 1476"/>
              <a:gd name="T6" fmla="*/ 1128 w 1296"/>
              <a:gd name="T7" fmla="*/ 92 h 1476"/>
              <a:gd name="T8" fmla="*/ 1066 w 1296"/>
              <a:gd name="T9" fmla="*/ 108 h 1476"/>
              <a:gd name="T10" fmla="*/ 1062 w 1296"/>
              <a:gd name="T11" fmla="*/ 46 h 1476"/>
              <a:gd name="T12" fmla="*/ 1012 w 1296"/>
              <a:gd name="T13" fmla="*/ 144 h 1476"/>
              <a:gd name="T14" fmla="*/ 912 w 1296"/>
              <a:gd name="T15" fmla="*/ 118 h 1476"/>
              <a:gd name="T16" fmla="*/ 898 w 1296"/>
              <a:gd name="T17" fmla="*/ 162 h 1476"/>
              <a:gd name="T18" fmla="*/ 872 w 1296"/>
              <a:gd name="T19" fmla="*/ 176 h 1476"/>
              <a:gd name="T20" fmla="*/ 832 w 1296"/>
              <a:gd name="T21" fmla="*/ 220 h 1476"/>
              <a:gd name="T22" fmla="*/ 788 w 1296"/>
              <a:gd name="T23" fmla="*/ 254 h 1476"/>
              <a:gd name="T24" fmla="*/ 748 w 1296"/>
              <a:gd name="T25" fmla="*/ 346 h 1476"/>
              <a:gd name="T26" fmla="*/ 656 w 1296"/>
              <a:gd name="T27" fmla="*/ 394 h 1476"/>
              <a:gd name="T28" fmla="*/ 638 w 1296"/>
              <a:gd name="T29" fmla="*/ 444 h 1476"/>
              <a:gd name="T30" fmla="*/ 604 w 1296"/>
              <a:gd name="T31" fmla="*/ 488 h 1476"/>
              <a:gd name="T32" fmla="*/ 548 w 1296"/>
              <a:gd name="T33" fmla="*/ 568 h 1476"/>
              <a:gd name="T34" fmla="*/ 514 w 1296"/>
              <a:gd name="T35" fmla="*/ 652 h 1476"/>
              <a:gd name="T36" fmla="*/ 492 w 1296"/>
              <a:gd name="T37" fmla="*/ 714 h 1476"/>
              <a:gd name="T38" fmla="*/ 396 w 1296"/>
              <a:gd name="T39" fmla="*/ 776 h 1476"/>
              <a:gd name="T40" fmla="*/ 402 w 1296"/>
              <a:gd name="T41" fmla="*/ 852 h 1476"/>
              <a:gd name="T42" fmla="*/ 352 w 1296"/>
              <a:gd name="T43" fmla="*/ 898 h 1476"/>
              <a:gd name="T44" fmla="*/ 240 w 1296"/>
              <a:gd name="T45" fmla="*/ 874 h 1476"/>
              <a:gd name="T46" fmla="*/ 224 w 1296"/>
              <a:gd name="T47" fmla="*/ 912 h 1476"/>
              <a:gd name="T48" fmla="*/ 166 w 1296"/>
              <a:gd name="T49" fmla="*/ 926 h 1476"/>
              <a:gd name="T50" fmla="*/ 126 w 1296"/>
              <a:gd name="T51" fmla="*/ 972 h 1476"/>
              <a:gd name="T52" fmla="*/ 70 w 1296"/>
              <a:gd name="T53" fmla="*/ 990 h 1476"/>
              <a:gd name="T54" fmla="*/ 90 w 1296"/>
              <a:gd name="T55" fmla="*/ 1032 h 1476"/>
              <a:gd name="T56" fmla="*/ 48 w 1296"/>
              <a:gd name="T57" fmla="*/ 1098 h 1476"/>
              <a:gd name="T58" fmla="*/ 166 w 1296"/>
              <a:gd name="T59" fmla="*/ 1106 h 1476"/>
              <a:gd name="T60" fmla="*/ 134 w 1296"/>
              <a:gd name="T61" fmla="*/ 1132 h 1476"/>
              <a:gd name="T62" fmla="*/ 52 w 1296"/>
              <a:gd name="T63" fmla="*/ 1164 h 1476"/>
              <a:gd name="T64" fmla="*/ 46 w 1296"/>
              <a:gd name="T65" fmla="*/ 1222 h 1476"/>
              <a:gd name="T66" fmla="*/ 94 w 1296"/>
              <a:gd name="T67" fmla="*/ 1212 h 1476"/>
              <a:gd name="T68" fmla="*/ 18 w 1296"/>
              <a:gd name="T69" fmla="*/ 1270 h 1476"/>
              <a:gd name="T70" fmla="*/ 80 w 1296"/>
              <a:gd name="T71" fmla="*/ 1292 h 1476"/>
              <a:gd name="T72" fmla="*/ 38 w 1296"/>
              <a:gd name="T73" fmla="*/ 1368 h 1476"/>
              <a:gd name="T74" fmla="*/ 70 w 1296"/>
              <a:gd name="T75" fmla="*/ 1462 h 1476"/>
              <a:gd name="T76" fmla="*/ 238 w 1296"/>
              <a:gd name="T77" fmla="*/ 1408 h 1476"/>
              <a:gd name="T78" fmla="*/ 302 w 1296"/>
              <a:gd name="T79" fmla="*/ 1312 h 1476"/>
              <a:gd name="T80" fmla="*/ 346 w 1296"/>
              <a:gd name="T81" fmla="*/ 1382 h 1476"/>
              <a:gd name="T82" fmla="*/ 388 w 1296"/>
              <a:gd name="T83" fmla="*/ 1356 h 1476"/>
              <a:gd name="T84" fmla="*/ 446 w 1296"/>
              <a:gd name="T85" fmla="*/ 1206 h 1476"/>
              <a:gd name="T86" fmla="*/ 462 w 1296"/>
              <a:gd name="T87" fmla="*/ 1106 h 1476"/>
              <a:gd name="T88" fmla="*/ 450 w 1296"/>
              <a:gd name="T89" fmla="*/ 980 h 1476"/>
              <a:gd name="T90" fmla="*/ 506 w 1296"/>
              <a:gd name="T91" fmla="*/ 830 h 1476"/>
              <a:gd name="T92" fmla="*/ 574 w 1296"/>
              <a:gd name="T93" fmla="*/ 796 h 1476"/>
              <a:gd name="T94" fmla="*/ 578 w 1296"/>
              <a:gd name="T95" fmla="*/ 736 h 1476"/>
              <a:gd name="T96" fmla="*/ 612 w 1296"/>
              <a:gd name="T97" fmla="*/ 590 h 1476"/>
              <a:gd name="T98" fmla="*/ 704 w 1296"/>
              <a:gd name="T99" fmla="*/ 496 h 1476"/>
              <a:gd name="T100" fmla="*/ 726 w 1296"/>
              <a:gd name="T101" fmla="*/ 430 h 1476"/>
              <a:gd name="T102" fmla="*/ 800 w 1296"/>
              <a:gd name="T103" fmla="*/ 320 h 1476"/>
              <a:gd name="T104" fmla="*/ 902 w 1296"/>
              <a:gd name="T105" fmla="*/ 254 h 1476"/>
              <a:gd name="T106" fmla="*/ 958 w 1296"/>
              <a:gd name="T107" fmla="*/ 262 h 1476"/>
              <a:gd name="T108" fmla="*/ 1068 w 1296"/>
              <a:gd name="T109" fmla="*/ 308 h 1476"/>
              <a:gd name="T110" fmla="*/ 1130 w 1296"/>
              <a:gd name="T111" fmla="*/ 150 h 1476"/>
              <a:gd name="T112" fmla="*/ 1238 w 1296"/>
              <a:gd name="T113" fmla="*/ 162 h 1476"/>
              <a:gd name="T114" fmla="*/ 1222 w 1296"/>
              <a:gd name="T115" fmla="*/ 234 h 1476"/>
              <a:gd name="T116" fmla="*/ 1278 w 1296"/>
              <a:gd name="T117" fmla="*/ 160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6" h="1476">
                <a:moveTo>
                  <a:pt x="1294" y="144"/>
                </a:moveTo>
                <a:lnTo>
                  <a:pt x="1284" y="140"/>
                </a:lnTo>
                <a:lnTo>
                  <a:pt x="1266" y="144"/>
                </a:lnTo>
                <a:lnTo>
                  <a:pt x="1250" y="144"/>
                </a:lnTo>
                <a:lnTo>
                  <a:pt x="1232" y="136"/>
                </a:lnTo>
                <a:lnTo>
                  <a:pt x="1220" y="120"/>
                </a:lnTo>
                <a:lnTo>
                  <a:pt x="1230" y="114"/>
                </a:lnTo>
                <a:lnTo>
                  <a:pt x="1258" y="116"/>
                </a:lnTo>
                <a:lnTo>
                  <a:pt x="1296" y="90"/>
                </a:lnTo>
                <a:lnTo>
                  <a:pt x="1282" y="66"/>
                </a:lnTo>
                <a:lnTo>
                  <a:pt x="1270" y="64"/>
                </a:lnTo>
                <a:lnTo>
                  <a:pt x="1242" y="30"/>
                </a:lnTo>
                <a:lnTo>
                  <a:pt x="1208" y="28"/>
                </a:lnTo>
                <a:lnTo>
                  <a:pt x="1196" y="30"/>
                </a:lnTo>
                <a:lnTo>
                  <a:pt x="1186" y="58"/>
                </a:lnTo>
                <a:lnTo>
                  <a:pt x="1184" y="78"/>
                </a:lnTo>
                <a:lnTo>
                  <a:pt x="1166" y="70"/>
                </a:lnTo>
                <a:lnTo>
                  <a:pt x="1166" y="30"/>
                </a:lnTo>
                <a:lnTo>
                  <a:pt x="1184" y="18"/>
                </a:lnTo>
                <a:lnTo>
                  <a:pt x="1176" y="0"/>
                </a:lnTo>
                <a:lnTo>
                  <a:pt x="1148" y="0"/>
                </a:lnTo>
                <a:lnTo>
                  <a:pt x="1132" y="20"/>
                </a:lnTo>
                <a:lnTo>
                  <a:pt x="1140" y="32"/>
                </a:lnTo>
                <a:lnTo>
                  <a:pt x="1128" y="92"/>
                </a:lnTo>
                <a:lnTo>
                  <a:pt x="1116" y="92"/>
                </a:lnTo>
                <a:lnTo>
                  <a:pt x="1116" y="44"/>
                </a:lnTo>
                <a:lnTo>
                  <a:pt x="1108" y="46"/>
                </a:lnTo>
                <a:lnTo>
                  <a:pt x="1094" y="100"/>
                </a:lnTo>
                <a:lnTo>
                  <a:pt x="1074" y="130"/>
                </a:lnTo>
                <a:lnTo>
                  <a:pt x="1066" y="108"/>
                </a:lnTo>
                <a:lnTo>
                  <a:pt x="1086" y="54"/>
                </a:lnTo>
                <a:lnTo>
                  <a:pt x="1094" y="28"/>
                </a:lnTo>
                <a:lnTo>
                  <a:pt x="1072" y="22"/>
                </a:lnTo>
                <a:lnTo>
                  <a:pt x="1064" y="30"/>
                </a:lnTo>
                <a:lnTo>
                  <a:pt x="1062" y="36"/>
                </a:lnTo>
                <a:lnTo>
                  <a:pt x="1062" y="46"/>
                </a:lnTo>
                <a:lnTo>
                  <a:pt x="1046" y="70"/>
                </a:lnTo>
                <a:lnTo>
                  <a:pt x="1044" y="86"/>
                </a:lnTo>
                <a:lnTo>
                  <a:pt x="1024" y="98"/>
                </a:lnTo>
                <a:lnTo>
                  <a:pt x="1010" y="116"/>
                </a:lnTo>
                <a:lnTo>
                  <a:pt x="1004" y="132"/>
                </a:lnTo>
                <a:lnTo>
                  <a:pt x="1012" y="144"/>
                </a:lnTo>
                <a:lnTo>
                  <a:pt x="1002" y="154"/>
                </a:lnTo>
                <a:lnTo>
                  <a:pt x="990" y="150"/>
                </a:lnTo>
                <a:lnTo>
                  <a:pt x="986" y="128"/>
                </a:lnTo>
                <a:lnTo>
                  <a:pt x="974" y="114"/>
                </a:lnTo>
                <a:lnTo>
                  <a:pt x="946" y="110"/>
                </a:lnTo>
                <a:lnTo>
                  <a:pt x="912" y="118"/>
                </a:lnTo>
                <a:lnTo>
                  <a:pt x="908" y="132"/>
                </a:lnTo>
                <a:lnTo>
                  <a:pt x="942" y="140"/>
                </a:lnTo>
                <a:lnTo>
                  <a:pt x="954" y="160"/>
                </a:lnTo>
                <a:lnTo>
                  <a:pt x="932" y="164"/>
                </a:lnTo>
                <a:lnTo>
                  <a:pt x="908" y="164"/>
                </a:lnTo>
                <a:lnTo>
                  <a:pt x="898" y="162"/>
                </a:lnTo>
                <a:lnTo>
                  <a:pt x="892" y="186"/>
                </a:lnTo>
                <a:lnTo>
                  <a:pt x="890" y="222"/>
                </a:lnTo>
                <a:lnTo>
                  <a:pt x="882" y="226"/>
                </a:lnTo>
                <a:lnTo>
                  <a:pt x="878" y="188"/>
                </a:lnTo>
                <a:lnTo>
                  <a:pt x="884" y="174"/>
                </a:lnTo>
                <a:lnTo>
                  <a:pt x="872" y="176"/>
                </a:lnTo>
                <a:lnTo>
                  <a:pt x="860" y="196"/>
                </a:lnTo>
                <a:lnTo>
                  <a:pt x="854" y="206"/>
                </a:lnTo>
                <a:lnTo>
                  <a:pt x="850" y="180"/>
                </a:lnTo>
                <a:lnTo>
                  <a:pt x="830" y="180"/>
                </a:lnTo>
                <a:lnTo>
                  <a:pt x="820" y="196"/>
                </a:lnTo>
                <a:lnTo>
                  <a:pt x="832" y="220"/>
                </a:lnTo>
                <a:lnTo>
                  <a:pt x="862" y="242"/>
                </a:lnTo>
                <a:lnTo>
                  <a:pt x="848" y="252"/>
                </a:lnTo>
                <a:lnTo>
                  <a:pt x="818" y="230"/>
                </a:lnTo>
                <a:lnTo>
                  <a:pt x="806" y="218"/>
                </a:lnTo>
                <a:lnTo>
                  <a:pt x="788" y="236"/>
                </a:lnTo>
                <a:lnTo>
                  <a:pt x="788" y="254"/>
                </a:lnTo>
                <a:lnTo>
                  <a:pt x="774" y="268"/>
                </a:lnTo>
                <a:lnTo>
                  <a:pt x="754" y="300"/>
                </a:lnTo>
                <a:lnTo>
                  <a:pt x="728" y="326"/>
                </a:lnTo>
                <a:lnTo>
                  <a:pt x="732" y="334"/>
                </a:lnTo>
                <a:lnTo>
                  <a:pt x="764" y="334"/>
                </a:lnTo>
                <a:lnTo>
                  <a:pt x="748" y="346"/>
                </a:lnTo>
                <a:lnTo>
                  <a:pt x="714" y="346"/>
                </a:lnTo>
                <a:lnTo>
                  <a:pt x="702" y="358"/>
                </a:lnTo>
                <a:lnTo>
                  <a:pt x="700" y="392"/>
                </a:lnTo>
                <a:lnTo>
                  <a:pt x="686" y="378"/>
                </a:lnTo>
                <a:lnTo>
                  <a:pt x="672" y="390"/>
                </a:lnTo>
                <a:lnTo>
                  <a:pt x="656" y="394"/>
                </a:lnTo>
                <a:lnTo>
                  <a:pt x="662" y="408"/>
                </a:lnTo>
                <a:lnTo>
                  <a:pt x="652" y="418"/>
                </a:lnTo>
                <a:lnTo>
                  <a:pt x="646" y="428"/>
                </a:lnTo>
                <a:lnTo>
                  <a:pt x="672" y="438"/>
                </a:lnTo>
                <a:lnTo>
                  <a:pt x="664" y="446"/>
                </a:lnTo>
                <a:lnTo>
                  <a:pt x="638" y="444"/>
                </a:lnTo>
                <a:lnTo>
                  <a:pt x="632" y="458"/>
                </a:lnTo>
                <a:lnTo>
                  <a:pt x="636" y="464"/>
                </a:lnTo>
                <a:lnTo>
                  <a:pt x="666" y="476"/>
                </a:lnTo>
                <a:lnTo>
                  <a:pt x="656" y="484"/>
                </a:lnTo>
                <a:lnTo>
                  <a:pt x="618" y="476"/>
                </a:lnTo>
                <a:lnTo>
                  <a:pt x="604" y="488"/>
                </a:lnTo>
                <a:lnTo>
                  <a:pt x="590" y="500"/>
                </a:lnTo>
                <a:lnTo>
                  <a:pt x="582" y="512"/>
                </a:lnTo>
                <a:lnTo>
                  <a:pt x="566" y="520"/>
                </a:lnTo>
                <a:lnTo>
                  <a:pt x="558" y="542"/>
                </a:lnTo>
                <a:lnTo>
                  <a:pt x="550" y="556"/>
                </a:lnTo>
                <a:lnTo>
                  <a:pt x="548" y="568"/>
                </a:lnTo>
                <a:lnTo>
                  <a:pt x="564" y="576"/>
                </a:lnTo>
                <a:lnTo>
                  <a:pt x="576" y="576"/>
                </a:lnTo>
                <a:lnTo>
                  <a:pt x="566" y="590"/>
                </a:lnTo>
                <a:lnTo>
                  <a:pt x="538" y="598"/>
                </a:lnTo>
                <a:lnTo>
                  <a:pt x="520" y="628"/>
                </a:lnTo>
                <a:lnTo>
                  <a:pt x="514" y="652"/>
                </a:lnTo>
                <a:lnTo>
                  <a:pt x="508" y="662"/>
                </a:lnTo>
                <a:lnTo>
                  <a:pt x="492" y="668"/>
                </a:lnTo>
                <a:lnTo>
                  <a:pt x="490" y="682"/>
                </a:lnTo>
                <a:lnTo>
                  <a:pt x="506" y="686"/>
                </a:lnTo>
                <a:lnTo>
                  <a:pt x="502" y="698"/>
                </a:lnTo>
                <a:lnTo>
                  <a:pt x="492" y="714"/>
                </a:lnTo>
                <a:lnTo>
                  <a:pt x="472" y="704"/>
                </a:lnTo>
                <a:lnTo>
                  <a:pt x="458" y="710"/>
                </a:lnTo>
                <a:lnTo>
                  <a:pt x="446" y="734"/>
                </a:lnTo>
                <a:lnTo>
                  <a:pt x="448" y="758"/>
                </a:lnTo>
                <a:lnTo>
                  <a:pt x="436" y="780"/>
                </a:lnTo>
                <a:lnTo>
                  <a:pt x="396" y="776"/>
                </a:lnTo>
                <a:lnTo>
                  <a:pt x="366" y="816"/>
                </a:lnTo>
                <a:lnTo>
                  <a:pt x="346" y="836"/>
                </a:lnTo>
                <a:lnTo>
                  <a:pt x="342" y="852"/>
                </a:lnTo>
                <a:lnTo>
                  <a:pt x="370" y="852"/>
                </a:lnTo>
                <a:lnTo>
                  <a:pt x="380" y="860"/>
                </a:lnTo>
                <a:lnTo>
                  <a:pt x="402" y="852"/>
                </a:lnTo>
                <a:lnTo>
                  <a:pt x="400" y="834"/>
                </a:lnTo>
                <a:lnTo>
                  <a:pt x="432" y="818"/>
                </a:lnTo>
                <a:lnTo>
                  <a:pt x="432" y="850"/>
                </a:lnTo>
                <a:lnTo>
                  <a:pt x="396" y="884"/>
                </a:lnTo>
                <a:lnTo>
                  <a:pt x="368" y="888"/>
                </a:lnTo>
                <a:lnTo>
                  <a:pt x="352" y="898"/>
                </a:lnTo>
                <a:lnTo>
                  <a:pt x="344" y="876"/>
                </a:lnTo>
                <a:lnTo>
                  <a:pt x="320" y="872"/>
                </a:lnTo>
                <a:lnTo>
                  <a:pt x="308" y="886"/>
                </a:lnTo>
                <a:lnTo>
                  <a:pt x="294" y="890"/>
                </a:lnTo>
                <a:lnTo>
                  <a:pt x="274" y="874"/>
                </a:lnTo>
                <a:lnTo>
                  <a:pt x="240" y="874"/>
                </a:lnTo>
                <a:lnTo>
                  <a:pt x="242" y="884"/>
                </a:lnTo>
                <a:lnTo>
                  <a:pt x="272" y="904"/>
                </a:lnTo>
                <a:lnTo>
                  <a:pt x="250" y="916"/>
                </a:lnTo>
                <a:lnTo>
                  <a:pt x="262" y="928"/>
                </a:lnTo>
                <a:lnTo>
                  <a:pt x="254" y="938"/>
                </a:lnTo>
                <a:lnTo>
                  <a:pt x="224" y="912"/>
                </a:lnTo>
                <a:lnTo>
                  <a:pt x="214" y="904"/>
                </a:lnTo>
                <a:lnTo>
                  <a:pt x="200" y="914"/>
                </a:lnTo>
                <a:lnTo>
                  <a:pt x="236" y="948"/>
                </a:lnTo>
                <a:lnTo>
                  <a:pt x="220" y="956"/>
                </a:lnTo>
                <a:lnTo>
                  <a:pt x="188" y="930"/>
                </a:lnTo>
                <a:lnTo>
                  <a:pt x="166" y="926"/>
                </a:lnTo>
                <a:lnTo>
                  <a:pt x="146" y="954"/>
                </a:lnTo>
                <a:lnTo>
                  <a:pt x="168" y="978"/>
                </a:lnTo>
                <a:lnTo>
                  <a:pt x="180" y="990"/>
                </a:lnTo>
                <a:lnTo>
                  <a:pt x="166" y="1000"/>
                </a:lnTo>
                <a:lnTo>
                  <a:pt x="140" y="984"/>
                </a:lnTo>
                <a:lnTo>
                  <a:pt x="126" y="972"/>
                </a:lnTo>
                <a:lnTo>
                  <a:pt x="110" y="976"/>
                </a:lnTo>
                <a:lnTo>
                  <a:pt x="116" y="998"/>
                </a:lnTo>
                <a:lnTo>
                  <a:pt x="106" y="998"/>
                </a:lnTo>
                <a:lnTo>
                  <a:pt x="102" y="984"/>
                </a:lnTo>
                <a:lnTo>
                  <a:pt x="90" y="986"/>
                </a:lnTo>
                <a:lnTo>
                  <a:pt x="70" y="990"/>
                </a:lnTo>
                <a:lnTo>
                  <a:pt x="80" y="1008"/>
                </a:lnTo>
                <a:lnTo>
                  <a:pt x="108" y="1020"/>
                </a:lnTo>
                <a:lnTo>
                  <a:pt x="138" y="1028"/>
                </a:lnTo>
                <a:lnTo>
                  <a:pt x="140" y="1040"/>
                </a:lnTo>
                <a:lnTo>
                  <a:pt x="122" y="1040"/>
                </a:lnTo>
                <a:lnTo>
                  <a:pt x="90" y="1032"/>
                </a:lnTo>
                <a:lnTo>
                  <a:pt x="70" y="1020"/>
                </a:lnTo>
                <a:lnTo>
                  <a:pt x="58" y="1022"/>
                </a:lnTo>
                <a:lnTo>
                  <a:pt x="58" y="1056"/>
                </a:lnTo>
                <a:lnTo>
                  <a:pt x="70" y="1070"/>
                </a:lnTo>
                <a:lnTo>
                  <a:pt x="58" y="1078"/>
                </a:lnTo>
                <a:lnTo>
                  <a:pt x="48" y="1098"/>
                </a:lnTo>
                <a:lnTo>
                  <a:pt x="62" y="1106"/>
                </a:lnTo>
                <a:lnTo>
                  <a:pt x="76" y="1104"/>
                </a:lnTo>
                <a:lnTo>
                  <a:pt x="108" y="1110"/>
                </a:lnTo>
                <a:lnTo>
                  <a:pt x="130" y="1104"/>
                </a:lnTo>
                <a:lnTo>
                  <a:pt x="150" y="1114"/>
                </a:lnTo>
                <a:lnTo>
                  <a:pt x="166" y="1106"/>
                </a:lnTo>
                <a:lnTo>
                  <a:pt x="176" y="1106"/>
                </a:lnTo>
                <a:lnTo>
                  <a:pt x="178" y="1130"/>
                </a:lnTo>
                <a:lnTo>
                  <a:pt x="158" y="1132"/>
                </a:lnTo>
                <a:lnTo>
                  <a:pt x="154" y="1142"/>
                </a:lnTo>
                <a:lnTo>
                  <a:pt x="142" y="1142"/>
                </a:lnTo>
                <a:lnTo>
                  <a:pt x="134" y="1132"/>
                </a:lnTo>
                <a:lnTo>
                  <a:pt x="112" y="1136"/>
                </a:lnTo>
                <a:lnTo>
                  <a:pt x="80" y="1130"/>
                </a:lnTo>
                <a:lnTo>
                  <a:pt x="58" y="1124"/>
                </a:lnTo>
                <a:lnTo>
                  <a:pt x="44" y="1128"/>
                </a:lnTo>
                <a:lnTo>
                  <a:pt x="40" y="1158"/>
                </a:lnTo>
                <a:lnTo>
                  <a:pt x="52" y="1164"/>
                </a:lnTo>
                <a:lnTo>
                  <a:pt x="62" y="1174"/>
                </a:lnTo>
                <a:lnTo>
                  <a:pt x="38" y="1180"/>
                </a:lnTo>
                <a:lnTo>
                  <a:pt x="26" y="1166"/>
                </a:lnTo>
                <a:lnTo>
                  <a:pt x="14" y="1180"/>
                </a:lnTo>
                <a:lnTo>
                  <a:pt x="24" y="1212"/>
                </a:lnTo>
                <a:lnTo>
                  <a:pt x="46" y="1222"/>
                </a:lnTo>
                <a:lnTo>
                  <a:pt x="68" y="1204"/>
                </a:lnTo>
                <a:lnTo>
                  <a:pt x="90" y="1192"/>
                </a:lnTo>
                <a:lnTo>
                  <a:pt x="126" y="1196"/>
                </a:lnTo>
                <a:lnTo>
                  <a:pt x="118" y="1214"/>
                </a:lnTo>
                <a:lnTo>
                  <a:pt x="104" y="1222"/>
                </a:lnTo>
                <a:lnTo>
                  <a:pt x="94" y="1212"/>
                </a:lnTo>
                <a:lnTo>
                  <a:pt x="80" y="1222"/>
                </a:lnTo>
                <a:lnTo>
                  <a:pt x="56" y="1238"/>
                </a:lnTo>
                <a:lnTo>
                  <a:pt x="48" y="1246"/>
                </a:lnTo>
                <a:lnTo>
                  <a:pt x="68" y="1254"/>
                </a:lnTo>
                <a:lnTo>
                  <a:pt x="44" y="1282"/>
                </a:lnTo>
                <a:lnTo>
                  <a:pt x="18" y="1270"/>
                </a:lnTo>
                <a:lnTo>
                  <a:pt x="0" y="1270"/>
                </a:lnTo>
                <a:lnTo>
                  <a:pt x="4" y="1304"/>
                </a:lnTo>
                <a:lnTo>
                  <a:pt x="12" y="1316"/>
                </a:lnTo>
                <a:lnTo>
                  <a:pt x="40" y="1314"/>
                </a:lnTo>
                <a:lnTo>
                  <a:pt x="60" y="1298"/>
                </a:lnTo>
                <a:lnTo>
                  <a:pt x="80" y="1292"/>
                </a:lnTo>
                <a:lnTo>
                  <a:pt x="82" y="1312"/>
                </a:lnTo>
                <a:lnTo>
                  <a:pt x="62" y="1316"/>
                </a:lnTo>
                <a:lnTo>
                  <a:pt x="58" y="1336"/>
                </a:lnTo>
                <a:lnTo>
                  <a:pt x="50" y="1356"/>
                </a:lnTo>
                <a:lnTo>
                  <a:pt x="40" y="1380"/>
                </a:lnTo>
                <a:lnTo>
                  <a:pt x="38" y="1368"/>
                </a:lnTo>
                <a:lnTo>
                  <a:pt x="26" y="1350"/>
                </a:lnTo>
                <a:lnTo>
                  <a:pt x="12" y="1350"/>
                </a:lnTo>
                <a:lnTo>
                  <a:pt x="8" y="1382"/>
                </a:lnTo>
                <a:lnTo>
                  <a:pt x="12" y="1406"/>
                </a:lnTo>
                <a:lnTo>
                  <a:pt x="60" y="1446"/>
                </a:lnTo>
                <a:lnTo>
                  <a:pt x="70" y="1462"/>
                </a:lnTo>
                <a:lnTo>
                  <a:pt x="100" y="1476"/>
                </a:lnTo>
                <a:lnTo>
                  <a:pt x="144" y="1474"/>
                </a:lnTo>
                <a:lnTo>
                  <a:pt x="172" y="1464"/>
                </a:lnTo>
                <a:lnTo>
                  <a:pt x="218" y="1420"/>
                </a:lnTo>
                <a:lnTo>
                  <a:pt x="222" y="1410"/>
                </a:lnTo>
                <a:lnTo>
                  <a:pt x="238" y="1408"/>
                </a:lnTo>
                <a:lnTo>
                  <a:pt x="252" y="1382"/>
                </a:lnTo>
                <a:lnTo>
                  <a:pt x="278" y="1396"/>
                </a:lnTo>
                <a:lnTo>
                  <a:pt x="300" y="1382"/>
                </a:lnTo>
                <a:lnTo>
                  <a:pt x="306" y="1362"/>
                </a:lnTo>
                <a:lnTo>
                  <a:pt x="300" y="1340"/>
                </a:lnTo>
                <a:lnTo>
                  <a:pt x="302" y="1312"/>
                </a:lnTo>
                <a:lnTo>
                  <a:pt x="312" y="1302"/>
                </a:lnTo>
                <a:lnTo>
                  <a:pt x="306" y="1282"/>
                </a:lnTo>
                <a:lnTo>
                  <a:pt x="312" y="1274"/>
                </a:lnTo>
                <a:lnTo>
                  <a:pt x="328" y="1290"/>
                </a:lnTo>
                <a:lnTo>
                  <a:pt x="334" y="1364"/>
                </a:lnTo>
                <a:lnTo>
                  <a:pt x="346" y="1382"/>
                </a:lnTo>
                <a:lnTo>
                  <a:pt x="372" y="1398"/>
                </a:lnTo>
                <a:lnTo>
                  <a:pt x="370" y="1394"/>
                </a:lnTo>
                <a:lnTo>
                  <a:pt x="370" y="1394"/>
                </a:lnTo>
                <a:lnTo>
                  <a:pt x="388" y="1386"/>
                </a:lnTo>
                <a:lnTo>
                  <a:pt x="388" y="1386"/>
                </a:lnTo>
                <a:lnTo>
                  <a:pt x="388" y="1356"/>
                </a:lnTo>
                <a:lnTo>
                  <a:pt x="392" y="1310"/>
                </a:lnTo>
                <a:lnTo>
                  <a:pt x="392" y="1310"/>
                </a:lnTo>
                <a:lnTo>
                  <a:pt x="438" y="1274"/>
                </a:lnTo>
                <a:lnTo>
                  <a:pt x="438" y="1274"/>
                </a:lnTo>
                <a:lnTo>
                  <a:pt x="446" y="1206"/>
                </a:lnTo>
                <a:lnTo>
                  <a:pt x="446" y="1206"/>
                </a:lnTo>
                <a:lnTo>
                  <a:pt x="434" y="1188"/>
                </a:lnTo>
                <a:lnTo>
                  <a:pt x="426" y="1158"/>
                </a:lnTo>
                <a:lnTo>
                  <a:pt x="426" y="1158"/>
                </a:lnTo>
                <a:lnTo>
                  <a:pt x="460" y="1126"/>
                </a:lnTo>
                <a:lnTo>
                  <a:pt x="460" y="1126"/>
                </a:lnTo>
                <a:lnTo>
                  <a:pt x="462" y="1106"/>
                </a:lnTo>
                <a:lnTo>
                  <a:pt x="462" y="1106"/>
                </a:lnTo>
                <a:lnTo>
                  <a:pt x="432" y="1088"/>
                </a:lnTo>
                <a:lnTo>
                  <a:pt x="432" y="1088"/>
                </a:lnTo>
                <a:lnTo>
                  <a:pt x="450" y="1022"/>
                </a:lnTo>
                <a:lnTo>
                  <a:pt x="450" y="1022"/>
                </a:lnTo>
                <a:lnTo>
                  <a:pt x="450" y="980"/>
                </a:lnTo>
                <a:lnTo>
                  <a:pt x="450" y="980"/>
                </a:lnTo>
                <a:lnTo>
                  <a:pt x="468" y="976"/>
                </a:lnTo>
                <a:lnTo>
                  <a:pt x="468" y="976"/>
                </a:lnTo>
                <a:lnTo>
                  <a:pt x="478" y="866"/>
                </a:lnTo>
                <a:lnTo>
                  <a:pt x="506" y="830"/>
                </a:lnTo>
                <a:lnTo>
                  <a:pt x="506" y="830"/>
                </a:lnTo>
                <a:lnTo>
                  <a:pt x="558" y="832"/>
                </a:lnTo>
                <a:lnTo>
                  <a:pt x="558" y="832"/>
                </a:lnTo>
                <a:lnTo>
                  <a:pt x="570" y="818"/>
                </a:lnTo>
                <a:lnTo>
                  <a:pt x="570" y="818"/>
                </a:lnTo>
                <a:lnTo>
                  <a:pt x="574" y="796"/>
                </a:lnTo>
                <a:lnTo>
                  <a:pt x="574" y="796"/>
                </a:lnTo>
                <a:lnTo>
                  <a:pt x="546" y="794"/>
                </a:lnTo>
                <a:lnTo>
                  <a:pt x="544" y="768"/>
                </a:lnTo>
                <a:lnTo>
                  <a:pt x="544" y="768"/>
                </a:lnTo>
                <a:lnTo>
                  <a:pt x="570" y="752"/>
                </a:lnTo>
                <a:lnTo>
                  <a:pt x="570" y="752"/>
                </a:lnTo>
                <a:lnTo>
                  <a:pt x="578" y="736"/>
                </a:lnTo>
                <a:lnTo>
                  <a:pt x="578" y="736"/>
                </a:lnTo>
                <a:lnTo>
                  <a:pt x="606" y="650"/>
                </a:lnTo>
                <a:lnTo>
                  <a:pt x="612" y="602"/>
                </a:lnTo>
                <a:lnTo>
                  <a:pt x="612" y="602"/>
                </a:lnTo>
                <a:lnTo>
                  <a:pt x="612" y="590"/>
                </a:lnTo>
                <a:lnTo>
                  <a:pt x="612" y="590"/>
                </a:lnTo>
                <a:lnTo>
                  <a:pt x="630" y="584"/>
                </a:lnTo>
                <a:lnTo>
                  <a:pt x="630" y="584"/>
                </a:lnTo>
                <a:lnTo>
                  <a:pt x="658" y="564"/>
                </a:lnTo>
                <a:lnTo>
                  <a:pt x="658" y="564"/>
                </a:lnTo>
                <a:lnTo>
                  <a:pt x="704" y="496"/>
                </a:lnTo>
                <a:lnTo>
                  <a:pt x="704" y="496"/>
                </a:lnTo>
                <a:lnTo>
                  <a:pt x="710" y="468"/>
                </a:lnTo>
                <a:lnTo>
                  <a:pt x="710" y="468"/>
                </a:lnTo>
                <a:lnTo>
                  <a:pt x="698" y="458"/>
                </a:lnTo>
                <a:lnTo>
                  <a:pt x="704" y="444"/>
                </a:lnTo>
                <a:lnTo>
                  <a:pt x="704" y="444"/>
                </a:lnTo>
                <a:lnTo>
                  <a:pt x="726" y="430"/>
                </a:lnTo>
                <a:lnTo>
                  <a:pt x="726" y="430"/>
                </a:lnTo>
                <a:lnTo>
                  <a:pt x="732" y="386"/>
                </a:lnTo>
                <a:lnTo>
                  <a:pt x="732" y="386"/>
                </a:lnTo>
                <a:lnTo>
                  <a:pt x="774" y="386"/>
                </a:lnTo>
                <a:lnTo>
                  <a:pt x="774" y="386"/>
                </a:lnTo>
                <a:lnTo>
                  <a:pt x="800" y="320"/>
                </a:lnTo>
                <a:lnTo>
                  <a:pt x="800" y="320"/>
                </a:lnTo>
                <a:lnTo>
                  <a:pt x="878" y="334"/>
                </a:lnTo>
                <a:lnTo>
                  <a:pt x="878" y="334"/>
                </a:lnTo>
                <a:lnTo>
                  <a:pt x="878" y="260"/>
                </a:lnTo>
                <a:lnTo>
                  <a:pt x="878" y="260"/>
                </a:lnTo>
                <a:lnTo>
                  <a:pt x="902" y="254"/>
                </a:lnTo>
                <a:lnTo>
                  <a:pt x="902" y="254"/>
                </a:lnTo>
                <a:lnTo>
                  <a:pt x="912" y="230"/>
                </a:lnTo>
                <a:lnTo>
                  <a:pt x="956" y="236"/>
                </a:lnTo>
                <a:lnTo>
                  <a:pt x="956" y="236"/>
                </a:lnTo>
                <a:lnTo>
                  <a:pt x="958" y="262"/>
                </a:lnTo>
                <a:lnTo>
                  <a:pt x="958" y="262"/>
                </a:lnTo>
                <a:lnTo>
                  <a:pt x="1004" y="292"/>
                </a:lnTo>
                <a:lnTo>
                  <a:pt x="1004" y="292"/>
                </a:lnTo>
                <a:lnTo>
                  <a:pt x="1040" y="282"/>
                </a:lnTo>
                <a:lnTo>
                  <a:pt x="1040" y="282"/>
                </a:lnTo>
                <a:lnTo>
                  <a:pt x="1068" y="308"/>
                </a:lnTo>
                <a:lnTo>
                  <a:pt x="1068" y="308"/>
                </a:lnTo>
                <a:lnTo>
                  <a:pt x="1086" y="310"/>
                </a:lnTo>
                <a:lnTo>
                  <a:pt x="1086" y="310"/>
                </a:lnTo>
                <a:lnTo>
                  <a:pt x="1110" y="232"/>
                </a:lnTo>
                <a:lnTo>
                  <a:pt x="1110" y="232"/>
                </a:lnTo>
                <a:lnTo>
                  <a:pt x="1102" y="204"/>
                </a:lnTo>
                <a:lnTo>
                  <a:pt x="1130" y="150"/>
                </a:lnTo>
                <a:lnTo>
                  <a:pt x="1130" y="150"/>
                </a:lnTo>
                <a:lnTo>
                  <a:pt x="1158" y="150"/>
                </a:lnTo>
                <a:lnTo>
                  <a:pt x="1158" y="150"/>
                </a:lnTo>
                <a:lnTo>
                  <a:pt x="1186" y="122"/>
                </a:lnTo>
                <a:lnTo>
                  <a:pt x="1188" y="120"/>
                </a:lnTo>
                <a:lnTo>
                  <a:pt x="1238" y="162"/>
                </a:lnTo>
                <a:lnTo>
                  <a:pt x="1238" y="164"/>
                </a:lnTo>
                <a:lnTo>
                  <a:pt x="1238" y="164"/>
                </a:lnTo>
                <a:lnTo>
                  <a:pt x="1234" y="186"/>
                </a:lnTo>
                <a:lnTo>
                  <a:pt x="1234" y="186"/>
                </a:lnTo>
                <a:lnTo>
                  <a:pt x="1222" y="234"/>
                </a:lnTo>
                <a:lnTo>
                  <a:pt x="1222" y="234"/>
                </a:lnTo>
                <a:lnTo>
                  <a:pt x="1230" y="238"/>
                </a:lnTo>
                <a:lnTo>
                  <a:pt x="1230" y="238"/>
                </a:lnTo>
                <a:lnTo>
                  <a:pt x="1242" y="230"/>
                </a:lnTo>
                <a:lnTo>
                  <a:pt x="1242" y="230"/>
                </a:lnTo>
                <a:lnTo>
                  <a:pt x="1250" y="184"/>
                </a:lnTo>
                <a:lnTo>
                  <a:pt x="1278" y="160"/>
                </a:lnTo>
                <a:lnTo>
                  <a:pt x="1278" y="160"/>
                </a:lnTo>
                <a:lnTo>
                  <a:pt x="1292" y="162"/>
                </a:lnTo>
                <a:lnTo>
                  <a:pt x="1292" y="162"/>
                </a:lnTo>
                <a:lnTo>
                  <a:pt x="1292" y="148"/>
                </a:lnTo>
                <a:lnTo>
                  <a:pt x="1294" y="144"/>
                </a:lnTo>
                <a:close/>
              </a:path>
            </a:pathLst>
          </a:custGeom>
          <a:solidFill>
            <a:srgbClr val="B3B3B3"/>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endParaRPr>
          </a:p>
        </p:txBody>
      </p:sp>
      <p:sp>
        <p:nvSpPr>
          <p:cNvPr id="130052" name="Rectangle 4"/>
          <p:cNvSpPr>
            <a:spLocks noChangeArrowheads="1"/>
          </p:cNvSpPr>
          <p:nvPr/>
        </p:nvSpPr>
        <p:spPr bwMode="auto">
          <a:xfrm>
            <a:off x="6782401" y="1829161"/>
            <a:ext cx="151200" cy="152640"/>
          </a:xfrm>
          <a:prstGeom prst="rect">
            <a:avLst/>
          </a:prstGeom>
          <a:solidFill>
            <a:srgbClr val="1D479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a:solidFill>
                <a:srgbClr val="000000"/>
              </a:solidFill>
            </a:endParaRPr>
          </a:p>
        </p:txBody>
      </p:sp>
      <p:sp>
        <p:nvSpPr>
          <p:cNvPr id="130053" name="Rectangle 5"/>
          <p:cNvSpPr>
            <a:spLocks noChangeArrowheads="1"/>
          </p:cNvSpPr>
          <p:nvPr/>
        </p:nvSpPr>
        <p:spPr bwMode="auto">
          <a:xfrm>
            <a:off x="6858721" y="4267081"/>
            <a:ext cx="142560" cy="142560"/>
          </a:xfrm>
          <a:prstGeom prst="rect">
            <a:avLst/>
          </a:prstGeom>
          <a:solidFill>
            <a:srgbClr val="88A3C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a:solidFill>
                <a:srgbClr val="000000"/>
              </a:solidFill>
            </a:endParaRPr>
          </a:p>
        </p:txBody>
      </p:sp>
      <p:sp>
        <p:nvSpPr>
          <p:cNvPr id="130054" name="Rectangle 6"/>
          <p:cNvSpPr>
            <a:spLocks noChangeArrowheads="1"/>
          </p:cNvSpPr>
          <p:nvPr/>
        </p:nvSpPr>
        <p:spPr bwMode="auto">
          <a:xfrm>
            <a:off x="6858721" y="5410441"/>
            <a:ext cx="151200" cy="152640"/>
          </a:xfrm>
          <a:prstGeom prst="rect">
            <a:avLst/>
          </a:prstGeom>
          <a:solidFill>
            <a:srgbClr val="09235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a:solidFill>
                <a:srgbClr val="000000"/>
              </a:solidFill>
            </a:endParaRPr>
          </a:p>
        </p:txBody>
      </p:sp>
      <p:sp>
        <p:nvSpPr>
          <p:cNvPr id="130055" name="Text Box 7"/>
          <p:cNvSpPr txBox="1">
            <a:spLocks noChangeArrowheads="1"/>
          </p:cNvSpPr>
          <p:nvPr/>
        </p:nvSpPr>
        <p:spPr bwMode="auto">
          <a:xfrm>
            <a:off x="5420161" y="381961"/>
            <a:ext cx="3723840" cy="6786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9" tIns="45714" rIns="91429" bIns="45714">
            <a:spAutoFit/>
          </a:bodyPr>
          <a:lstStyle>
            <a:lvl1pPr defTabSz="495300">
              <a:defRPr>
                <a:solidFill>
                  <a:srgbClr val="000000"/>
                </a:solidFill>
                <a:latin typeface="Arial" panose="020B0604020202020204" pitchFamily="34" charset="0"/>
                <a:cs typeface="Lucida Sans Unicode" panose="020B0602030504020204" pitchFamily="34" charset="0"/>
              </a:defRPr>
            </a:lvl1pPr>
            <a:lvl2pPr marL="476250" indent="-238125" defTabSz="495300">
              <a:defRPr>
                <a:solidFill>
                  <a:srgbClr val="000000"/>
                </a:solidFill>
                <a:latin typeface="Arial" panose="020B0604020202020204" pitchFamily="34" charset="0"/>
                <a:cs typeface="Lucida Sans Unicode" panose="020B0602030504020204" pitchFamily="34" charset="0"/>
              </a:defRPr>
            </a:lvl2pPr>
            <a:lvl3pPr marL="714375" indent="-238125" defTabSz="495300">
              <a:defRPr>
                <a:solidFill>
                  <a:srgbClr val="000000"/>
                </a:solidFill>
                <a:latin typeface="Arial" panose="020B0604020202020204" pitchFamily="34" charset="0"/>
                <a:cs typeface="Lucida Sans Unicode" panose="020B0602030504020204" pitchFamily="34" charset="0"/>
              </a:defRPr>
            </a:lvl3pPr>
            <a:lvl4pPr marL="952500" indent="-238125" defTabSz="495300">
              <a:defRPr>
                <a:solidFill>
                  <a:srgbClr val="000000"/>
                </a:solidFill>
                <a:latin typeface="Arial" panose="020B0604020202020204" pitchFamily="34" charset="0"/>
                <a:cs typeface="Lucida Sans Unicode" panose="020B0602030504020204" pitchFamily="34" charset="0"/>
              </a:defRPr>
            </a:lvl4pPr>
            <a:lvl5pPr marL="1190625" indent="-238125" defTabSz="495300">
              <a:defRPr>
                <a:solidFill>
                  <a:srgbClr val="000000"/>
                </a:solidFill>
                <a:latin typeface="Arial" panose="020B0604020202020204" pitchFamily="34" charset="0"/>
                <a:cs typeface="Lucida Sans Unicode" panose="020B0602030504020204" pitchFamily="34" charset="0"/>
              </a:defRPr>
            </a:lvl5pPr>
            <a:lvl6pPr marL="16478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6pPr>
            <a:lvl7pPr marL="21050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7pPr>
            <a:lvl8pPr marL="25622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8pPr>
            <a:lvl9pPr marL="30194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9pPr>
          </a:lstStyle>
          <a:p>
            <a:pPr fontAlgn="base">
              <a:spcBef>
                <a:spcPct val="0"/>
              </a:spcBef>
              <a:spcAft>
                <a:spcPct val="0"/>
              </a:spcAft>
            </a:pPr>
            <a:r>
              <a:rPr lang="en-GB" altLang="it-IT" sz="3810" b="1">
                <a:solidFill>
                  <a:srgbClr val="003366"/>
                </a:solidFill>
                <a:effectLst>
                  <a:outerShdw blurRad="38100" dist="38100" dir="2700000" algn="tl">
                    <a:srgbClr val="C0C0C0"/>
                  </a:outerShdw>
                </a:effectLst>
                <a:latin typeface="Lucida Sans Unicode" panose="020B0602030504020204" pitchFamily="34" charset="0"/>
              </a:rPr>
              <a:t>XBRL in Europe</a:t>
            </a:r>
            <a:endParaRPr lang="en-GB" altLang="it-IT" sz="3991" b="1">
              <a:solidFill>
                <a:srgbClr val="003366"/>
              </a:solidFill>
              <a:effectLst>
                <a:outerShdw blurRad="38100" dist="38100" dir="2700000" algn="tl">
                  <a:srgbClr val="C0C0C0"/>
                </a:outerShdw>
              </a:effectLst>
              <a:latin typeface="Lucida Sans Unicode" panose="020B0602030504020204" pitchFamily="34" charset="0"/>
            </a:endParaRPr>
          </a:p>
        </p:txBody>
      </p:sp>
      <p:sp>
        <p:nvSpPr>
          <p:cNvPr id="130056" name="Freeform 8"/>
          <p:cNvSpPr>
            <a:spLocks/>
          </p:cNvSpPr>
          <p:nvPr/>
        </p:nvSpPr>
        <p:spPr bwMode="auto">
          <a:xfrm>
            <a:off x="4095361" y="4591080"/>
            <a:ext cx="427680" cy="437760"/>
          </a:xfrm>
          <a:custGeom>
            <a:avLst/>
            <a:gdLst>
              <a:gd name="T0" fmla="*/ 286 w 298"/>
              <a:gd name="T1" fmla="*/ 72 h 306"/>
              <a:gd name="T2" fmla="*/ 282 w 298"/>
              <a:gd name="T3" fmla="*/ 52 h 306"/>
              <a:gd name="T4" fmla="*/ 270 w 298"/>
              <a:gd name="T5" fmla="*/ 52 h 306"/>
              <a:gd name="T6" fmla="*/ 238 w 298"/>
              <a:gd name="T7" fmla="*/ 42 h 306"/>
              <a:gd name="T8" fmla="*/ 240 w 298"/>
              <a:gd name="T9" fmla="*/ 28 h 306"/>
              <a:gd name="T10" fmla="*/ 232 w 298"/>
              <a:gd name="T11" fmla="*/ 22 h 306"/>
              <a:gd name="T12" fmla="*/ 196 w 298"/>
              <a:gd name="T13" fmla="*/ 20 h 306"/>
              <a:gd name="T14" fmla="*/ 184 w 298"/>
              <a:gd name="T15" fmla="*/ 26 h 306"/>
              <a:gd name="T16" fmla="*/ 142 w 298"/>
              <a:gd name="T17" fmla="*/ 26 h 306"/>
              <a:gd name="T18" fmla="*/ 130 w 298"/>
              <a:gd name="T19" fmla="*/ 4 h 306"/>
              <a:gd name="T20" fmla="*/ 102 w 298"/>
              <a:gd name="T21" fmla="*/ 0 h 306"/>
              <a:gd name="T22" fmla="*/ 72 w 298"/>
              <a:gd name="T23" fmla="*/ 2 h 306"/>
              <a:gd name="T24" fmla="*/ 44 w 298"/>
              <a:gd name="T25" fmla="*/ 12 h 306"/>
              <a:gd name="T26" fmla="*/ 22 w 298"/>
              <a:gd name="T27" fmla="*/ 24 h 306"/>
              <a:gd name="T28" fmla="*/ 16 w 298"/>
              <a:gd name="T29" fmla="*/ 12 h 306"/>
              <a:gd name="T30" fmla="*/ 0 w 298"/>
              <a:gd name="T31" fmla="*/ 16 h 306"/>
              <a:gd name="T32" fmla="*/ 2 w 298"/>
              <a:gd name="T33" fmla="*/ 48 h 306"/>
              <a:gd name="T34" fmla="*/ 18 w 298"/>
              <a:gd name="T35" fmla="*/ 70 h 306"/>
              <a:gd name="T36" fmla="*/ 20 w 298"/>
              <a:gd name="T37" fmla="*/ 102 h 306"/>
              <a:gd name="T38" fmla="*/ 76 w 298"/>
              <a:gd name="T39" fmla="*/ 154 h 306"/>
              <a:gd name="T40" fmla="*/ 82 w 298"/>
              <a:gd name="T41" fmla="*/ 182 h 306"/>
              <a:gd name="T42" fmla="*/ 100 w 298"/>
              <a:gd name="T43" fmla="*/ 202 h 306"/>
              <a:gd name="T44" fmla="*/ 122 w 298"/>
              <a:gd name="T45" fmla="*/ 206 h 306"/>
              <a:gd name="T46" fmla="*/ 122 w 298"/>
              <a:gd name="T47" fmla="*/ 224 h 306"/>
              <a:gd name="T48" fmla="*/ 152 w 298"/>
              <a:gd name="T49" fmla="*/ 256 h 306"/>
              <a:gd name="T50" fmla="*/ 166 w 298"/>
              <a:gd name="T51" fmla="*/ 276 h 306"/>
              <a:gd name="T52" fmla="*/ 188 w 298"/>
              <a:gd name="T53" fmla="*/ 294 h 306"/>
              <a:gd name="T54" fmla="*/ 208 w 298"/>
              <a:gd name="T55" fmla="*/ 306 h 306"/>
              <a:gd name="T56" fmla="*/ 214 w 298"/>
              <a:gd name="T57" fmla="*/ 298 h 306"/>
              <a:gd name="T58" fmla="*/ 222 w 298"/>
              <a:gd name="T59" fmla="*/ 290 h 306"/>
              <a:gd name="T60" fmla="*/ 220 w 298"/>
              <a:gd name="T61" fmla="*/ 260 h 306"/>
              <a:gd name="T62" fmla="*/ 236 w 298"/>
              <a:gd name="T63" fmla="*/ 252 h 306"/>
              <a:gd name="T64" fmla="*/ 226 w 298"/>
              <a:gd name="T65" fmla="*/ 238 h 306"/>
              <a:gd name="T66" fmla="*/ 238 w 298"/>
              <a:gd name="T67" fmla="*/ 226 h 306"/>
              <a:gd name="T68" fmla="*/ 260 w 298"/>
              <a:gd name="T69" fmla="*/ 224 h 306"/>
              <a:gd name="T70" fmla="*/ 268 w 298"/>
              <a:gd name="T71" fmla="*/ 200 h 306"/>
              <a:gd name="T72" fmla="*/ 286 w 298"/>
              <a:gd name="T73" fmla="*/ 200 h 306"/>
              <a:gd name="T74" fmla="*/ 282 w 298"/>
              <a:gd name="T75" fmla="*/ 168 h 306"/>
              <a:gd name="T76" fmla="*/ 276 w 298"/>
              <a:gd name="T77" fmla="*/ 142 h 306"/>
              <a:gd name="T78" fmla="*/ 298 w 298"/>
              <a:gd name="T79" fmla="*/ 138 h 306"/>
              <a:gd name="T80" fmla="*/ 294 w 298"/>
              <a:gd name="T81" fmla="*/ 130 h 306"/>
              <a:gd name="T82" fmla="*/ 268 w 298"/>
              <a:gd name="T83" fmla="*/ 108 h 306"/>
              <a:gd name="T84" fmla="*/ 268 w 298"/>
              <a:gd name="T85" fmla="*/ 86 h 306"/>
              <a:gd name="T86" fmla="*/ 286 w 298"/>
              <a:gd name="T87" fmla="*/ 7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8" h="306">
                <a:moveTo>
                  <a:pt x="286" y="72"/>
                </a:moveTo>
                <a:lnTo>
                  <a:pt x="286" y="72"/>
                </a:lnTo>
                <a:lnTo>
                  <a:pt x="282" y="52"/>
                </a:lnTo>
                <a:lnTo>
                  <a:pt x="282" y="52"/>
                </a:lnTo>
                <a:lnTo>
                  <a:pt x="276" y="44"/>
                </a:lnTo>
                <a:lnTo>
                  <a:pt x="270" y="52"/>
                </a:lnTo>
                <a:lnTo>
                  <a:pt x="258" y="56"/>
                </a:lnTo>
                <a:lnTo>
                  <a:pt x="238" y="42"/>
                </a:lnTo>
                <a:lnTo>
                  <a:pt x="238" y="42"/>
                </a:lnTo>
                <a:lnTo>
                  <a:pt x="240" y="28"/>
                </a:lnTo>
                <a:lnTo>
                  <a:pt x="240" y="28"/>
                </a:lnTo>
                <a:lnTo>
                  <a:pt x="232" y="22"/>
                </a:lnTo>
                <a:lnTo>
                  <a:pt x="232" y="22"/>
                </a:lnTo>
                <a:lnTo>
                  <a:pt x="196" y="20"/>
                </a:lnTo>
                <a:lnTo>
                  <a:pt x="196" y="20"/>
                </a:lnTo>
                <a:lnTo>
                  <a:pt x="184" y="26"/>
                </a:lnTo>
                <a:lnTo>
                  <a:pt x="142" y="26"/>
                </a:lnTo>
                <a:lnTo>
                  <a:pt x="142" y="26"/>
                </a:lnTo>
                <a:lnTo>
                  <a:pt x="130" y="4"/>
                </a:lnTo>
                <a:lnTo>
                  <a:pt x="130" y="4"/>
                </a:lnTo>
                <a:lnTo>
                  <a:pt x="102" y="0"/>
                </a:lnTo>
                <a:lnTo>
                  <a:pt x="102" y="0"/>
                </a:lnTo>
                <a:lnTo>
                  <a:pt x="72" y="2"/>
                </a:lnTo>
                <a:lnTo>
                  <a:pt x="72" y="2"/>
                </a:lnTo>
                <a:lnTo>
                  <a:pt x="44" y="12"/>
                </a:lnTo>
                <a:lnTo>
                  <a:pt x="44" y="12"/>
                </a:lnTo>
                <a:lnTo>
                  <a:pt x="38" y="24"/>
                </a:lnTo>
                <a:lnTo>
                  <a:pt x="22" y="24"/>
                </a:lnTo>
                <a:lnTo>
                  <a:pt x="22" y="24"/>
                </a:lnTo>
                <a:lnTo>
                  <a:pt x="16" y="12"/>
                </a:lnTo>
                <a:lnTo>
                  <a:pt x="16" y="12"/>
                </a:lnTo>
                <a:lnTo>
                  <a:pt x="0" y="16"/>
                </a:lnTo>
                <a:lnTo>
                  <a:pt x="0" y="16"/>
                </a:lnTo>
                <a:lnTo>
                  <a:pt x="2" y="48"/>
                </a:lnTo>
                <a:lnTo>
                  <a:pt x="2" y="48"/>
                </a:lnTo>
                <a:lnTo>
                  <a:pt x="18" y="70"/>
                </a:lnTo>
                <a:lnTo>
                  <a:pt x="18" y="70"/>
                </a:lnTo>
                <a:lnTo>
                  <a:pt x="20" y="102"/>
                </a:lnTo>
                <a:lnTo>
                  <a:pt x="20" y="102"/>
                </a:lnTo>
                <a:lnTo>
                  <a:pt x="76" y="154"/>
                </a:lnTo>
                <a:lnTo>
                  <a:pt x="76" y="154"/>
                </a:lnTo>
                <a:lnTo>
                  <a:pt x="82" y="182"/>
                </a:lnTo>
                <a:lnTo>
                  <a:pt x="82" y="182"/>
                </a:lnTo>
                <a:lnTo>
                  <a:pt x="100" y="202"/>
                </a:lnTo>
                <a:lnTo>
                  <a:pt x="100" y="202"/>
                </a:lnTo>
                <a:lnTo>
                  <a:pt x="122" y="206"/>
                </a:lnTo>
                <a:lnTo>
                  <a:pt x="122" y="206"/>
                </a:lnTo>
                <a:lnTo>
                  <a:pt x="122" y="224"/>
                </a:lnTo>
                <a:lnTo>
                  <a:pt x="122" y="224"/>
                </a:lnTo>
                <a:lnTo>
                  <a:pt x="152" y="256"/>
                </a:lnTo>
                <a:lnTo>
                  <a:pt x="152" y="256"/>
                </a:lnTo>
                <a:lnTo>
                  <a:pt x="166" y="276"/>
                </a:lnTo>
                <a:lnTo>
                  <a:pt x="166" y="276"/>
                </a:lnTo>
                <a:lnTo>
                  <a:pt x="188" y="294"/>
                </a:lnTo>
                <a:lnTo>
                  <a:pt x="188" y="294"/>
                </a:lnTo>
                <a:lnTo>
                  <a:pt x="208" y="306"/>
                </a:lnTo>
                <a:lnTo>
                  <a:pt x="208" y="306"/>
                </a:lnTo>
                <a:lnTo>
                  <a:pt x="214" y="298"/>
                </a:lnTo>
                <a:lnTo>
                  <a:pt x="214" y="298"/>
                </a:lnTo>
                <a:lnTo>
                  <a:pt x="222" y="290"/>
                </a:lnTo>
                <a:lnTo>
                  <a:pt x="222" y="290"/>
                </a:lnTo>
                <a:lnTo>
                  <a:pt x="220" y="260"/>
                </a:lnTo>
                <a:lnTo>
                  <a:pt x="220" y="260"/>
                </a:lnTo>
                <a:lnTo>
                  <a:pt x="236" y="252"/>
                </a:lnTo>
                <a:lnTo>
                  <a:pt x="236" y="252"/>
                </a:lnTo>
                <a:lnTo>
                  <a:pt x="226" y="238"/>
                </a:lnTo>
                <a:lnTo>
                  <a:pt x="238" y="226"/>
                </a:lnTo>
                <a:lnTo>
                  <a:pt x="238" y="226"/>
                </a:lnTo>
                <a:lnTo>
                  <a:pt x="260" y="224"/>
                </a:lnTo>
                <a:lnTo>
                  <a:pt x="260" y="224"/>
                </a:lnTo>
                <a:lnTo>
                  <a:pt x="252" y="206"/>
                </a:lnTo>
                <a:lnTo>
                  <a:pt x="268" y="200"/>
                </a:lnTo>
                <a:lnTo>
                  <a:pt x="286" y="200"/>
                </a:lnTo>
                <a:lnTo>
                  <a:pt x="286" y="200"/>
                </a:lnTo>
                <a:lnTo>
                  <a:pt x="282" y="168"/>
                </a:lnTo>
                <a:lnTo>
                  <a:pt x="282" y="168"/>
                </a:lnTo>
                <a:lnTo>
                  <a:pt x="272" y="160"/>
                </a:lnTo>
                <a:lnTo>
                  <a:pt x="276" y="142"/>
                </a:lnTo>
                <a:lnTo>
                  <a:pt x="276" y="142"/>
                </a:lnTo>
                <a:lnTo>
                  <a:pt x="298" y="138"/>
                </a:lnTo>
                <a:lnTo>
                  <a:pt x="298" y="138"/>
                </a:lnTo>
                <a:lnTo>
                  <a:pt x="294" y="130"/>
                </a:lnTo>
                <a:lnTo>
                  <a:pt x="294" y="130"/>
                </a:lnTo>
                <a:lnTo>
                  <a:pt x="268" y="108"/>
                </a:lnTo>
                <a:lnTo>
                  <a:pt x="268" y="86"/>
                </a:lnTo>
                <a:lnTo>
                  <a:pt x="268" y="86"/>
                </a:lnTo>
                <a:lnTo>
                  <a:pt x="286" y="72"/>
                </a:lnTo>
                <a:lnTo>
                  <a:pt x="286" y="72"/>
                </a:lnTo>
                <a:lnTo>
                  <a:pt x="286" y="72"/>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057" name="Freeform 9"/>
          <p:cNvSpPr>
            <a:spLocks/>
          </p:cNvSpPr>
          <p:nvPr/>
        </p:nvSpPr>
        <p:spPr bwMode="auto">
          <a:xfrm>
            <a:off x="5302080" y="4006441"/>
            <a:ext cx="432000" cy="491040"/>
          </a:xfrm>
          <a:custGeom>
            <a:avLst/>
            <a:gdLst>
              <a:gd name="T0" fmla="*/ 302 w 302"/>
              <a:gd name="T1" fmla="*/ 182 h 342"/>
              <a:gd name="T2" fmla="*/ 302 w 302"/>
              <a:gd name="T3" fmla="*/ 182 h 342"/>
              <a:gd name="T4" fmla="*/ 288 w 302"/>
              <a:gd name="T5" fmla="*/ 174 h 342"/>
              <a:gd name="T6" fmla="*/ 288 w 302"/>
              <a:gd name="T7" fmla="*/ 174 h 342"/>
              <a:gd name="T8" fmla="*/ 284 w 302"/>
              <a:gd name="T9" fmla="*/ 162 h 342"/>
              <a:gd name="T10" fmla="*/ 284 w 302"/>
              <a:gd name="T11" fmla="*/ 162 h 342"/>
              <a:gd name="T12" fmla="*/ 260 w 302"/>
              <a:gd name="T13" fmla="*/ 152 h 342"/>
              <a:gd name="T14" fmla="*/ 260 w 302"/>
              <a:gd name="T15" fmla="*/ 152 h 342"/>
              <a:gd name="T16" fmla="*/ 234 w 302"/>
              <a:gd name="T17" fmla="*/ 100 h 342"/>
              <a:gd name="T18" fmla="*/ 234 w 302"/>
              <a:gd name="T19" fmla="*/ 100 h 342"/>
              <a:gd name="T20" fmla="*/ 218 w 302"/>
              <a:gd name="T21" fmla="*/ 86 h 342"/>
              <a:gd name="T22" fmla="*/ 218 w 302"/>
              <a:gd name="T23" fmla="*/ 86 h 342"/>
              <a:gd name="T24" fmla="*/ 182 w 302"/>
              <a:gd name="T25" fmla="*/ 36 h 342"/>
              <a:gd name="T26" fmla="*/ 182 w 302"/>
              <a:gd name="T27" fmla="*/ 36 h 342"/>
              <a:gd name="T28" fmla="*/ 158 w 302"/>
              <a:gd name="T29" fmla="*/ 36 h 342"/>
              <a:gd name="T30" fmla="*/ 158 w 302"/>
              <a:gd name="T31" fmla="*/ 34 h 342"/>
              <a:gd name="T32" fmla="*/ 108 w 302"/>
              <a:gd name="T33" fmla="*/ 12 h 342"/>
              <a:gd name="T34" fmla="*/ 108 w 302"/>
              <a:gd name="T35" fmla="*/ 12 h 342"/>
              <a:gd name="T36" fmla="*/ 70 w 302"/>
              <a:gd name="T37" fmla="*/ 0 h 342"/>
              <a:gd name="T38" fmla="*/ 70 w 302"/>
              <a:gd name="T39" fmla="*/ 0 h 342"/>
              <a:gd name="T40" fmla="*/ 46 w 302"/>
              <a:gd name="T41" fmla="*/ 16 h 342"/>
              <a:gd name="T42" fmla="*/ 46 w 302"/>
              <a:gd name="T43" fmla="*/ 16 h 342"/>
              <a:gd name="T44" fmla="*/ 18 w 302"/>
              <a:gd name="T45" fmla="*/ 18 h 342"/>
              <a:gd name="T46" fmla="*/ 18 w 302"/>
              <a:gd name="T47" fmla="*/ 18 h 342"/>
              <a:gd name="T48" fmla="*/ 0 w 302"/>
              <a:gd name="T49" fmla="*/ 32 h 342"/>
              <a:gd name="T50" fmla="*/ 44 w 302"/>
              <a:gd name="T51" fmla="*/ 50 h 342"/>
              <a:gd name="T52" fmla="*/ 72 w 302"/>
              <a:gd name="T53" fmla="*/ 78 h 342"/>
              <a:gd name="T54" fmla="*/ 72 w 302"/>
              <a:gd name="T55" fmla="*/ 78 h 342"/>
              <a:gd name="T56" fmla="*/ 72 w 302"/>
              <a:gd name="T57" fmla="*/ 110 h 342"/>
              <a:gd name="T58" fmla="*/ 72 w 302"/>
              <a:gd name="T59" fmla="*/ 110 h 342"/>
              <a:gd name="T60" fmla="*/ 94 w 302"/>
              <a:gd name="T61" fmla="*/ 118 h 342"/>
              <a:gd name="T62" fmla="*/ 116 w 302"/>
              <a:gd name="T63" fmla="*/ 138 h 342"/>
              <a:gd name="T64" fmla="*/ 150 w 302"/>
              <a:gd name="T65" fmla="*/ 168 h 342"/>
              <a:gd name="T66" fmla="*/ 162 w 302"/>
              <a:gd name="T67" fmla="*/ 194 h 342"/>
              <a:gd name="T68" fmla="*/ 166 w 302"/>
              <a:gd name="T69" fmla="*/ 236 h 342"/>
              <a:gd name="T70" fmla="*/ 166 w 302"/>
              <a:gd name="T71" fmla="*/ 236 h 342"/>
              <a:gd name="T72" fmla="*/ 152 w 302"/>
              <a:gd name="T73" fmla="*/ 302 h 342"/>
              <a:gd name="T74" fmla="*/ 152 w 302"/>
              <a:gd name="T75" fmla="*/ 302 h 342"/>
              <a:gd name="T76" fmla="*/ 164 w 302"/>
              <a:gd name="T77" fmla="*/ 334 h 342"/>
              <a:gd name="T78" fmla="*/ 164 w 302"/>
              <a:gd name="T79" fmla="*/ 334 h 342"/>
              <a:gd name="T80" fmla="*/ 180 w 302"/>
              <a:gd name="T81" fmla="*/ 342 h 342"/>
              <a:gd name="T82" fmla="*/ 180 w 302"/>
              <a:gd name="T83" fmla="*/ 296 h 342"/>
              <a:gd name="T84" fmla="*/ 180 w 302"/>
              <a:gd name="T85" fmla="*/ 296 h 342"/>
              <a:gd name="T86" fmla="*/ 200 w 302"/>
              <a:gd name="T87" fmla="*/ 296 h 342"/>
              <a:gd name="T88" fmla="*/ 200 w 302"/>
              <a:gd name="T89" fmla="*/ 296 h 342"/>
              <a:gd name="T90" fmla="*/ 224 w 302"/>
              <a:gd name="T91" fmla="*/ 256 h 342"/>
              <a:gd name="T92" fmla="*/ 224 w 302"/>
              <a:gd name="T93" fmla="*/ 256 h 342"/>
              <a:gd name="T94" fmla="*/ 222 w 302"/>
              <a:gd name="T95" fmla="*/ 218 h 342"/>
              <a:gd name="T96" fmla="*/ 222 w 302"/>
              <a:gd name="T97" fmla="*/ 218 h 342"/>
              <a:gd name="T98" fmla="*/ 302 w 302"/>
              <a:gd name="T99" fmla="*/ 212 h 342"/>
              <a:gd name="T100" fmla="*/ 302 w 302"/>
              <a:gd name="T101" fmla="*/ 212 h 342"/>
              <a:gd name="T102" fmla="*/ 302 w 302"/>
              <a:gd name="T103" fmla="*/ 182 h 342"/>
              <a:gd name="T104" fmla="*/ 302 w 302"/>
              <a:gd name="T105" fmla="*/ 182 h 342"/>
              <a:gd name="T106" fmla="*/ 302 w 302"/>
              <a:gd name="T107" fmla="*/ 18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2" h="342">
                <a:moveTo>
                  <a:pt x="302" y="182"/>
                </a:moveTo>
                <a:lnTo>
                  <a:pt x="302" y="182"/>
                </a:lnTo>
                <a:lnTo>
                  <a:pt x="288" y="174"/>
                </a:lnTo>
                <a:lnTo>
                  <a:pt x="288" y="174"/>
                </a:lnTo>
                <a:lnTo>
                  <a:pt x="284" y="162"/>
                </a:lnTo>
                <a:lnTo>
                  <a:pt x="284" y="162"/>
                </a:lnTo>
                <a:lnTo>
                  <a:pt x="260" y="152"/>
                </a:lnTo>
                <a:lnTo>
                  <a:pt x="260" y="152"/>
                </a:lnTo>
                <a:lnTo>
                  <a:pt x="234" y="100"/>
                </a:lnTo>
                <a:lnTo>
                  <a:pt x="234" y="100"/>
                </a:lnTo>
                <a:lnTo>
                  <a:pt x="218" y="86"/>
                </a:lnTo>
                <a:lnTo>
                  <a:pt x="218" y="86"/>
                </a:lnTo>
                <a:lnTo>
                  <a:pt x="182" y="36"/>
                </a:lnTo>
                <a:lnTo>
                  <a:pt x="182" y="36"/>
                </a:lnTo>
                <a:lnTo>
                  <a:pt x="158" y="36"/>
                </a:lnTo>
                <a:lnTo>
                  <a:pt x="158" y="34"/>
                </a:lnTo>
                <a:lnTo>
                  <a:pt x="108" y="12"/>
                </a:lnTo>
                <a:lnTo>
                  <a:pt x="108" y="12"/>
                </a:lnTo>
                <a:lnTo>
                  <a:pt x="70" y="0"/>
                </a:lnTo>
                <a:lnTo>
                  <a:pt x="70" y="0"/>
                </a:lnTo>
                <a:lnTo>
                  <a:pt x="46" y="16"/>
                </a:lnTo>
                <a:lnTo>
                  <a:pt x="46" y="16"/>
                </a:lnTo>
                <a:lnTo>
                  <a:pt x="18" y="18"/>
                </a:lnTo>
                <a:lnTo>
                  <a:pt x="18" y="18"/>
                </a:lnTo>
                <a:lnTo>
                  <a:pt x="0" y="32"/>
                </a:lnTo>
                <a:lnTo>
                  <a:pt x="44" y="50"/>
                </a:lnTo>
                <a:lnTo>
                  <a:pt x="72" y="78"/>
                </a:lnTo>
                <a:lnTo>
                  <a:pt x="72" y="78"/>
                </a:lnTo>
                <a:lnTo>
                  <a:pt x="72" y="110"/>
                </a:lnTo>
                <a:lnTo>
                  <a:pt x="72" y="110"/>
                </a:lnTo>
                <a:lnTo>
                  <a:pt x="94" y="118"/>
                </a:lnTo>
                <a:lnTo>
                  <a:pt x="116" y="138"/>
                </a:lnTo>
                <a:lnTo>
                  <a:pt x="150" y="168"/>
                </a:lnTo>
                <a:lnTo>
                  <a:pt x="162" y="194"/>
                </a:lnTo>
                <a:lnTo>
                  <a:pt x="166" y="236"/>
                </a:lnTo>
                <a:lnTo>
                  <a:pt x="166" y="236"/>
                </a:lnTo>
                <a:lnTo>
                  <a:pt x="152" y="302"/>
                </a:lnTo>
                <a:lnTo>
                  <a:pt x="152" y="302"/>
                </a:lnTo>
                <a:lnTo>
                  <a:pt x="164" y="334"/>
                </a:lnTo>
                <a:lnTo>
                  <a:pt x="164" y="334"/>
                </a:lnTo>
                <a:lnTo>
                  <a:pt x="180" y="342"/>
                </a:lnTo>
                <a:lnTo>
                  <a:pt x="180" y="296"/>
                </a:lnTo>
                <a:lnTo>
                  <a:pt x="180" y="296"/>
                </a:lnTo>
                <a:lnTo>
                  <a:pt x="200" y="296"/>
                </a:lnTo>
                <a:lnTo>
                  <a:pt x="200" y="296"/>
                </a:lnTo>
                <a:lnTo>
                  <a:pt x="224" y="256"/>
                </a:lnTo>
                <a:lnTo>
                  <a:pt x="224" y="256"/>
                </a:lnTo>
                <a:lnTo>
                  <a:pt x="222" y="218"/>
                </a:lnTo>
                <a:lnTo>
                  <a:pt x="222" y="218"/>
                </a:lnTo>
                <a:lnTo>
                  <a:pt x="302" y="212"/>
                </a:lnTo>
                <a:lnTo>
                  <a:pt x="302" y="212"/>
                </a:lnTo>
                <a:lnTo>
                  <a:pt x="302" y="182"/>
                </a:lnTo>
                <a:lnTo>
                  <a:pt x="302" y="182"/>
                </a:lnTo>
                <a:lnTo>
                  <a:pt x="302" y="182"/>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058" name="Freeform 10"/>
          <p:cNvSpPr>
            <a:spLocks/>
          </p:cNvSpPr>
          <p:nvPr/>
        </p:nvSpPr>
        <p:spPr bwMode="auto">
          <a:xfrm>
            <a:off x="4631041" y="5086441"/>
            <a:ext cx="329760" cy="252000"/>
          </a:xfrm>
          <a:custGeom>
            <a:avLst/>
            <a:gdLst>
              <a:gd name="T0" fmla="*/ 24 w 230"/>
              <a:gd name="T1" fmla="*/ 156 h 176"/>
              <a:gd name="T2" fmla="*/ 24 w 230"/>
              <a:gd name="T3" fmla="*/ 156 h 176"/>
              <a:gd name="T4" fmla="*/ 46 w 230"/>
              <a:gd name="T5" fmla="*/ 154 h 176"/>
              <a:gd name="T6" fmla="*/ 56 w 230"/>
              <a:gd name="T7" fmla="*/ 172 h 176"/>
              <a:gd name="T8" fmla="*/ 56 w 230"/>
              <a:gd name="T9" fmla="*/ 172 h 176"/>
              <a:gd name="T10" fmla="*/ 96 w 230"/>
              <a:gd name="T11" fmla="*/ 176 h 176"/>
              <a:gd name="T12" fmla="*/ 96 w 230"/>
              <a:gd name="T13" fmla="*/ 176 h 176"/>
              <a:gd name="T14" fmla="*/ 126 w 230"/>
              <a:gd name="T15" fmla="*/ 170 h 176"/>
              <a:gd name="T16" fmla="*/ 126 w 230"/>
              <a:gd name="T17" fmla="*/ 170 h 176"/>
              <a:gd name="T18" fmla="*/ 148 w 230"/>
              <a:gd name="T19" fmla="*/ 140 h 176"/>
              <a:gd name="T20" fmla="*/ 148 w 230"/>
              <a:gd name="T21" fmla="*/ 140 h 176"/>
              <a:gd name="T22" fmla="*/ 200 w 230"/>
              <a:gd name="T23" fmla="*/ 130 h 176"/>
              <a:gd name="T24" fmla="*/ 216 w 230"/>
              <a:gd name="T25" fmla="*/ 116 h 176"/>
              <a:gd name="T26" fmla="*/ 216 w 230"/>
              <a:gd name="T27" fmla="*/ 88 h 176"/>
              <a:gd name="T28" fmla="*/ 216 w 230"/>
              <a:gd name="T29" fmla="*/ 88 h 176"/>
              <a:gd name="T30" fmla="*/ 228 w 230"/>
              <a:gd name="T31" fmla="*/ 76 h 176"/>
              <a:gd name="T32" fmla="*/ 228 w 230"/>
              <a:gd name="T33" fmla="*/ 76 h 176"/>
              <a:gd name="T34" fmla="*/ 230 w 230"/>
              <a:gd name="T35" fmla="*/ 72 h 176"/>
              <a:gd name="T36" fmla="*/ 230 w 230"/>
              <a:gd name="T37" fmla="*/ 72 h 176"/>
              <a:gd name="T38" fmla="*/ 212 w 230"/>
              <a:gd name="T39" fmla="*/ 60 h 176"/>
              <a:gd name="T40" fmla="*/ 212 w 230"/>
              <a:gd name="T41" fmla="*/ 60 h 176"/>
              <a:gd name="T42" fmla="*/ 184 w 230"/>
              <a:gd name="T43" fmla="*/ 30 h 176"/>
              <a:gd name="T44" fmla="*/ 164 w 230"/>
              <a:gd name="T45" fmla="*/ 0 h 176"/>
              <a:gd name="T46" fmla="*/ 106 w 230"/>
              <a:gd name="T47" fmla="*/ 0 h 176"/>
              <a:gd name="T48" fmla="*/ 106 w 230"/>
              <a:gd name="T49" fmla="*/ 0 h 176"/>
              <a:gd name="T50" fmla="*/ 80 w 230"/>
              <a:gd name="T51" fmla="*/ 8 h 176"/>
              <a:gd name="T52" fmla="*/ 80 w 230"/>
              <a:gd name="T53" fmla="*/ 8 h 176"/>
              <a:gd name="T54" fmla="*/ 60 w 230"/>
              <a:gd name="T55" fmla="*/ 22 h 176"/>
              <a:gd name="T56" fmla="*/ 60 w 230"/>
              <a:gd name="T57" fmla="*/ 22 h 176"/>
              <a:gd name="T58" fmla="*/ 50 w 230"/>
              <a:gd name="T59" fmla="*/ 14 h 176"/>
              <a:gd name="T60" fmla="*/ 50 w 230"/>
              <a:gd name="T61" fmla="*/ 14 h 176"/>
              <a:gd name="T62" fmla="*/ 40 w 230"/>
              <a:gd name="T63" fmla="*/ 22 h 176"/>
              <a:gd name="T64" fmla="*/ 40 w 230"/>
              <a:gd name="T65" fmla="*/ 22 h 176"/>
              <a:gd name="T66" fmla="*/ 36 w 230"/>
              <a:gd name="T67" fmla="*/ 46 h 176"/>
              <a:gd name="T68" fmla="*/ 18 w 230"/>
              <a:gd name="T69" fmla="*/ 56 h 176"/>
              <a:gd name="T70" fmla="*/ 18 w 230"/>
              <a:gd name="T71" fmla="*/ 56 h 176"/>
              <a:gd name="T72" fmla="*/ 6 w 230"/>
              <a:gd name="T73" fmla="*/ 84 h 176"/>
              <a:gd name="T74" fmla="*/ 6 w 230"/>
              <a:gd name="T75" fmla="*/ 84 h 176"/>
              <a:gd name="T76" fmla="*/ 0 w 230"/>
              <a:gd name="T77" fmla="*/ 110 h 176"/>
              <a:gd name="T78" fmla="*/ 0 w 230"/>
              <a:gd name="T79" fmla="*/ 110 h 176"/>
              <a:gd name="T80" fmla="*/ 16 w 230"/>
              <a:gd name="T81" fmla="*/ 128 h 176"/>
              <a:gd name="T82" fmla="*/ 16 w 230"/>
              <a:gd name="T83" fmla="*/ 128 h 176"/>
              <a:gd name="T84" fmla="*/ 8 w 230"/>
              <a:gd name="T85" fmla="*/ 150 h 176"/>
              <a:gd name="T86" fmla="*/ 8 w 230"/>
              <a:gd name="T87" fmla="*/ 150 h 176"/>
              <a:gd name="T88" fmla="*/ 24 w 230"/>
              <a:gd name="T89" fmla="*/ 156 h 176"/>
              <a:gd name="T90" fmla="*/ 24 w 230"/>
              <a:gd name="T91" fmla="*/ 156 h 176"/>
              <a:gd name="T92" fmla="*/ 24 w 230"/>
              <a:gd name="T93" fmla="*/ 1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0" h="176">
                <a:moveTo>
                  <a:pt x="24" y="156"/>
                </a:moveTo>
                <a:lnTo>
                  <a:pt x="24" y="156"/>
                </a:lnTo>
                <a:lnTo>
                  <a:pt x="46" y="154"/>
                </a:lnTo>
                <a:lnTo>
                  <a:pt x="56" y="172"/>
                </a:lnTo>
                <a:lnTo>
                  <a:pt x="56" y="172"/>
                </a:lnTo>
                <a:lnTo>
                  <a:pt x="96" y="176"/>
                </a:lnTo>
                <a:lnTo>
                  <a:pt x="96" y="176"/>
                </a:lnTo>
                <a:lnTo>
                  <a:pt x="126" y="170"/>
                </a:lnTo>
                <a:lnTo>
                  <a:pt x="126" y="170"/>
                </a:lnTo>
                <a:lnTo>
                  <a:pt x="148" y="140"/>
                </a:lnTo>
                <a:lnTo>
                  <a:pt x="148" y="140"/>
                </a:lnTo>
                <a:lnTo>
                  <a:pt x="200" y="130"/>
                </a:lnTo>
                <a:lnTo>
                  <a:pt x="216" y="116"/>
                </a:lnTo>
                <a:lnTo>
                  <a:pt x="216" y="88"/>
                </a:lnTo>
                <a:lnTo>
                  <a:pt x="216" y="88"/>
                </a:lnTo>
                <a:lnTo>
                  <a:pt x="228" y="76"/>
                </a:lnTo>
                <a:lnTo>
                  <a:pt x="228" y="76"/>
                </a:lnTo>
                <a:lnTo>
                  <a:pt x="230" y="72"/>
                </a:lnTo>
                <a:lnTo>
                  <a:pt x="230" y="72"/>
                </a:lnTo>
                <a:lnTo>
                  <a:pt x="212" y="60"/>
                </a:lnTo>
                <a:lnTo>
                  <a:pt x="212" y="60"/>
                </a:lnTo>
                <a:lnTo>
                  <a:pt x="184" y="30"/>
                </a:lnTo>
                <a:lnTo>
                  <a:pt x="164" y="0"/>
                </a:lnTo>
                <a:lnTo>
                  <a:pt x="106" y="0"/>
                </a:lnTo>
                <a:lnTo>
                  <a:pt x="106" y="0"/>
                </a:lnTo>
                <a:lnTo>
                  <a:pt x="80" y="8"/>
                </a:lnTo>
                <a:lnTo>
                  <a:pt x="80" y="8"/>
                </a:lnTo>
                <a:lnTo>
                  <a:pt x="60" y="22"/>
                </a:lnTo>
                <a:lnTo>
                  <a:pt x="60" y="22"/>
                </a:lnTo>
                <a:lnTo>
                  <a:pt x="50" y="14"/>
                </a:lnTo>
                <a:lnTo>
                  <a:pt x="50" y="14"/>
                </a:lnTo>
                <a:lnTo>
                  <a:pt x="40" y="22"/>
                </a:lnTo>
                <a:lnTo>
                  <a:pt x="40" y="22"/>
                </a:lnTo>
                <a:lnTo>
                  <a:pt x="36" y="46"/>
                </a:lnTo>
                <a:lnTo>
                  <a:pt x="18" y="56"/>
                </a:lnTo>
                <a:lnTo>
                  <a:pt x="18" y="56"/>
                </a:lnTo>
                <a:lnTo>
                  <a:pt x="6" y="84"/>
                </a:lnTo>
                <a:lnTo>
                  <a:pt x="6" y="84"/>
                </a:lnTo>
                <a:lnTo>
                  <a:pt x="0" y="110"/>
                </a:lnTo>
                <a:lnTo>
                  <a:pt x="0" y="110"/>
                </a:lnTo>
                <a:lnTo>
                  <a:pt x="16" y="128"/>
                </a:lnTo>
                <a:lnTo>
                  <a:pt x="16" y="128"/>
                </a:lnTo>
                <a:lnTo>
                  <a:pt x="8" y="150"/>
                </a:lnTo>
                <a:lnTo>
                  <a:pt x="8" y="150"/>
                </a:lnTo>
                <a:lnTo>
                  <a:pt x="24" y="156"/>
                </a:lnTo>
                <a:lnTo>
                  <a:pt x="24" y="156"/>
                </a:lnTo>
                <a:lnTo>
                  <a:pt x="24" y="156"/>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059" name="Freeform 11"/>
          <p:cNvSpPr>
            <a:spLocks/>
          </p:cNvSpPr>
          <p:nvPr/>
        </p:nvSpPr>
        <p:spPr bwMode="auto">
          <a:xfrm>
            <a:off x="4612321" y="4059721"/>
            <a:ext cx="1124640" cy="792000"/>
          </a:xfrm>
          <a:custGeom>
            <a:avLst/>
            <a:gdLst>
              <a:gd name="T0" fmla="*/ 404 w 786"/>
              <a:gd name="T1" fmla="*/ 38 h 554"/>
              <a:gd name="T2" fmla="*/ 346 w 786"/>
              <a:gd name="T3" fmla="*/ 46 h 554"/>
              <a:gd name="T4" fmla="*/ 332 w 786"/>
              <a:gd name="T5" fmla="*/ 38 h 554"/>
              <a:gd name="T6" fmla="*/ 304 w 786"/>
              <a:gd name="T7" fmla="*/ 44 h 554"/>
              <a:gd name="T8" fmla="*/ 208 w 786"/>
              <a:gd name="T9" fmla="*/ 44 h 554"/>
              <a:gd name="T10" fmla="*/ 190 w 786"/>
              <a:gd name="T11" fmla="*/ 74 h 554"/>
              <a:gd name="T12" fmla="*/ 140 w 786"/>
              <a:gd name="T13" fmla="*/ 108 h 554"/>
              <a:gd name="T14" fmla="*/ 136 w 786"/>
              <a:gd name="T15" fmla="*/ 126 h 554"/>
              <a:gd name="T16" fmla="*/ 84 w 786"/>
              <a:gd name="T17" fmla="*/ 208 h 554"/>
              <a:gd name="T18" fmla="*/ 46 w 786"/>
              <a:gd name="T19" fmla="*/ 250 h 554"/>
              <a:gd name="T20" fmla="*/ 34 w 786"/>
              <a:gd name="T21" fmla="*/ 266 h 554"/>
              <a:gd name="T22" fmla="*/ 4 w 786"/>
              <a:gd name="T23" fmla="*/ 278 h 554"/>
              <a:gd name="T24" fmla="*/ 54 w 786"/>
              <a:gd name="T25" fmla="*/ 322 h 554"/>
              <a:gd name="T26" fmla="*/ 56 w 786"/>
              <a:gd name="T27" fmla="*/ 360 h 554"/>
              <a:gd name="T28" fmla="*/ 102 w 786"/>
              <a:gd name="T29" fmla="*/ 402 h 554"/>
              <a:gd name="T30" fmla="*/ 110 w 786"/>
              <a:gd name="T31" fmla="*/ 450 h 554"/>
              <a:gd name="T32" fmla="*/ 148 w 786"/>
              <a:gd name="T33" fmla="*/ 460 h 554"/>
              <a:gd name="T34" fmla="*/ 172 w 786"/>
              <a:gd name="T35" fmla="*/ 446 h 554"/>
              <a:gd name="T36" fmla="*/ 212 w 786"/>
              <a:gd name="T37" fmla="*/ 478 h 554"/>
              <a:gd name="T38" fmla="*/ 196 w 786"/>
              <a:gd name="T39" fmla="*/ 492 h 554"/>
              <a:gd name="T40" fmla="*/ 228 w 786"/>
              <a:gd name="T41" fmla="*/ 510 h 554"/>
              <a:gd name="T42" fmla="*/ 228 w 786"/>
              <a:gd name="T43" fmla="*/ 536 h 554"/>
              <a:gd name="T44" fmla="*/ 310 w 786"/>
              <a:gd name="T45" fmla="*/ 550 h 554"/>
              <a:gd name="T46" fmla="*/ 340 w 786"/>
              <a:gd name="T47" fmla="*/ 554 h 554"/>
              <a:gd name="T48" fmla="*/ 392 w 786"/>
              <a:gd name="T49" fmla="*/ 548 h 554"/>
              <a:gd name="T50" fmla="*/ 440 w 786"/>
              <a:gd name="T51" fmla="*/ 544 h 554"/>
              <a:gd name="T52" fmla="*/ 616 w 786"/>
              <a:gd name="T53" fmla="*/ 466 h 554"/>
              <a:gd name="T54" fmla="*/ 630 w 786"/>
              <a:gd name="T55" fmla="*/ 474 h 554"/>
              <a:gd name="T56" fmla="*/ 680 w 786"/>
              <a:gd name="T57" fmla="*/ 496 h 554"/>
              <a:gd name="T58" fmla="*/ 714 w 786"/>
              <a:gd name="T59" fmla="*/ 402 h 554"/>
              <a:gd name="T60" fmla="*/ 722 w 786"/>
              <a:gd name="T61" fmla="*/ 356 h 554"/>
              <a:gd name="T62" fmla="*/ 734 w 786"/>
              <a:gd name="T63" fmla="*/ 372 h 554"/>
              <a:gd name="T64" fmla="*/ 748 w 786"/>
              <a:gd name="T65" fmla="*/ 368 h 554"/>
              <a:gd name="T66" fmla="*/ 786 w 786"/>
              <a:gd name="T67" fmla="*/ 328 h 554"/>
              <a:gd name="T68" fmla="*/ 768 w 786"/>
              <a:gd name="T69" fmla="*/ 294 h 554"/>
              <a:gd name="T70" fmla="*/ 708 w 786"/>
              <a:gd name="T71" fmla="*/ 328 h 554"/>
              <a:gd name="T72" fmla="*/ 628 w 786"/>
              <a:gd name="T73" fmla="*/ 266 h 554"/>
              <a:gd name="T74" fmla="*/ 642 w 786"/>
              <a:gd name="T75" fmla="*/ 200 h 554"/>
              <a:gd name="T76" fmla="*/ 628 w 786"/>
              <a:gd name="T77" fmla="*/ 136 h 554"/>
              <a:gd name="T78" fmla="*/ 594 w 786"/>
              <a:gd name="T79" fmla="*/ 106 h 554"/>
              <a:gd name="T80" fmla="*/ 548 w 786"/>
              <a:gd name="T81" fmla="*/ 80 h 554"/>
              <a:gd name="T82" fmla="*/ 548 w 786"/>
              <a:gd name="T83" fmla="*/ 46 h 554"/>
              <a:gd name="T84" fmla="*/ 476 w 786"/>
              <a:gd name="T85" fmla="*/ 0 h 554"/>
              <a:gd name="T86" fmla="*/ 450 w 786"/>
              <a:gd name="T87" fmla="*/ 38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6" h="554">
                <a:moveTo>
                  <a:pt x="450" y="38"/>
                </a:moveTo>
                <a:lnTo>
                  <a:pt x="450" y="38"/>
                </a:lnTo>
                <a:lnTo>
                  <a:pt x="404" y="38"/>
                </a:lnTo>
                <a:lnTo>
                  <a:pt x="404" y="38"/>
                </a:lnTo>
                <a:lnTo>
                  <a:pt x="384" y="54"/>
                </a:lnTo>
                <a:lnTo>
                  <a:pt x="346" y="46"/>
                </a:lnTo>
                <a:lnTo>
                  <a:pt x="346" y="46"/>
                </a:lnTo>
                <a:lnTo>
                  <a:pt x="332" y="38"/>
                </a:lnTo>
                <a:lnTo>
                  <a:pt x="332" y="38"/>
                </a:lnTo>
                <a:lnTo>
                  <a:pt x="304" y="44"/>
                </a:lnTo>
                <a:lnTo>
                  <a:pt x="304" y="44"/>
                </a:lnTo>
                <a:lnTo>
                  <a:pt x="304" y="44"/>
                </a:lnTo>
                <a:lnTo>
                  <a:pt x="252" y="40"/>
                </a:lnTo>
                <a:lnTo>
                  <a:pt x="252" y="40"/>
                </a:lnTo>
                <a:lnTo>
                  <a:pt x="208" y="44"/>
                </a:lnTo>
                <a:lnTo>
                  <a:pt x="208" y="44"/>
                </a:lnTo>
                <a:lnTo>
                  <a:pt x="190" y="74"/>
                </a:lnTo>
                <a:lnTo>
                  <a:pt x="190" y="74"/>
                </a:lnTo>
                <a:lnTo>
                  <a:pt x="164" y="80"/>
                </a:lnTo>
                <a:lnTo>
                  <a:pt x="164" y="80"/>
                </a:lnTo>
                <a:lnTo>
                  <a:pt x="140" y="108"/>
                </a:lnTo>
                <a:lnTo>
                  <a:pt x="140" y="108"/>
                </a:lnTo>
                <a:lnTo>
                  <a:pt x="136" y="126"/>
                </a:lnTo>
                <a:lnTo>
                  <a:pt x="136" y="126"/>
                </a:lnTo>
                <a:lnTo>
                  <a:pt x="98" y="168"/>
                </a:lnTo>
                <a:lnTo>
                  <a:pt x="98" y="168"/>
                </a:lnTo>
                <a:lnTo>
                  <a:pt x="84" y="208"/>
                </a:lnTo>
                <a:lnTo>
                  <a:pt x="70" y="244"/>
                </a:lnTo>
                <a:lnTo>
                  <a:pt x="70" y="244"/>
                </a:lnTo>
                <a:lnTo>
                  <a:pt x="46" y="250"/>
                </a:lnTo>
                <a:lnTo>
                  <a:pt x="46" y="250"/>
                </a:lnTo>
                <a:lnTo>
                  <a:pt x="34" y="266"/>
                </a:lnTo>
                <a:lnTo>
                  <a:pt x="34" y="266"/>
                </a:lnTo>
                <a:lnTo>
                  <a:pt x="0" y="270"/>
                </a:lnTo>
                <a:lnTo>
                  <a:pt x="0" y="270"/>
                </a:lnTo>
                <a:lnTo>
                  <a:pt x="4" y="278"/>
                </a:lnTo>
                <a:lnTo>
                  <a:pt x="4" y="278"/>
                </a:lnTo>
                <a:lnTo>
                  <a:pt x="42" y="300"/>
                </a:lnTo>
                <a:lnTo>
                  <a:pt x="54" y="322"/>
                </a:lnTo>
                <a:lnTo>
                  <a:pt x="54" y="322"/>
                </a:lnTo>
                <a:lnTo>
                  <a:pt x="56" y="360"/>
                </a:lnTo>
                <a:lnTo>
                  <a:pt x="56" y="360"/>
                </a:lnTo>
                <a:lnTo>
                  <a:pt x="70" y="358"/>
                </a:lnTo>
                <a:lnTo>
                  <a:pt x="102" y="402"/>
                </a:lnTo>
                <a:lnTo>
                  <a:pt x="102" y="402"/>
                </a:lnTo>
                <a:lnTo>
                  <a:pt x="96" y="438"/>
                </a:lnTo>
                <a:lnTo>
                  <a:pt x="96" y="438"/>
                </a:lnTo>
                <a:lnTo>
                  <a:pt x="110" y="450"/>
                </a:lnTo>
                <a:lnTo>
                  <a:pt x="110" y="450"/>
                </a:lnTo>
                <a:lnTo>
                  <a:pt x="148" y="460"/>
                </a:lnTo>
                <a:lnTo>
                  <a:pt x="148" y="460"/>
                </a:lnTo>
                <a:lnTo>
                  <a:pt x="162" y="468"/>
                </a:lnTo>
                <a:lnTo>
                  <a:pt x="162" y="468"/>
                </a:lnTo>
                <a:lnTo>
                  <a:pt x="172" y="446"/>
                </a:lnTo>
                <a:lnTo>
                  <a:pt x="194" y="452"/>
                </a:lnTo>
                <a:lnTo>
                  <a:pt x="212" y="478"/>
                </a:lnTo>
                <a:lnTo>
                  <a:pt x="212" y="478"/>
                </a:lnTo>
                <a:lnTo>
                  <a:pt x="196" y="482"/>
                </a:lnTo>
                <a:lnTo>
                  <a:pt x="196" y="492"/>
                </a:lnTo>
                <a:lnTo>
                  <a:pt x="196" y="492"/>
                </a:lnTo>
                <a:lnTo>
                  <a:pt x="202" y="504"/>
                </a:lnTo>
                <a:lnTo>
                  <a:pt x="202" y="504"/>
                </a:lnTo>
                <a:lnTo>
                  <a:pt x="228" y="510"/>
                </a:lnTo>
                <a:lnTo>
                  <a:pt x="228" y="510"/>
                </a:lnTo>
                <a:lnTo>
                  <a:pt x="228" y="536"/>
                </a:lnTo>
                <a:lnTo>
                  <a:pt x="228" y="536"/>
                </a:lnTo>
                <a:lnTo>
                  <a:pt x="258" y="552"/>
                </a:lnTo>
                <a:lnTo>
                  <a:pt x="258" y="552"/>
                </a:lnTo>
                <a:lnTo>
                  <a:pt x="310" y="550"/>
                </a:lnTo>
                <a:lnTo>
                  <a:pt x="310" y="550"/>
                </a:lnTo>
                <a:lnTo>
                  <a:pt x="340" y="554"/>
                </a:lnTo>
                <a:lnTo>
                  <a:pt x="340" y="554"/>
                </a:lnTo>
                <a:lnTo>
                  <a:pt x="372" y="540"/>
                </a:lnTo>
                <a:lnTo>
                  <a:pt x="372" y="540"/>
                </a:lnTo>
                <a:lnTo>
                  <a:pt x="392" y="548"/>
                </a:lnTo>
                <a:lnTo>
                  <a:pt x="392" y="548"/>
                </a:lnTo>
                <a:lnTo>
                  <a:pt x="440" y="544"/>
                </a:lnTo>
                <a:lnTo>
                  <a:pt x="440" y="544"/>
                </a:lnTo>
                <a:lnTo>
                  <a:pt x="494" y="496"/>
                </a:lnTo>
                <a:lnTo>
                  <a:pt x="592" y="456"/>
                </a:lnTo>
                <a:lnTo>
                  <a:pt x="616" y="466"/>
                </a:lnTo>
                <a:lnTo>
                  <a:pt x="616" y="466"/>
                </a:lnTo>
                <a:lnTo>
                  <a:pt x="630" y="474"/>
                </a:lnTo>
                <a:lnTo>
                  <a:pt x="630" y="474"/>
                </a:lnTo>
                <a:lnTo>
                  <a:pt x="662" y="478"/>
                </a:lnTo>
                <a:lnTo>
                  <a:pt x="662" y="478"/>
                </a:lnTo>
                <a:lnTo>
                  <a:pt x="680" y="496"/>
                </a:lnTo>
                <a:lnTo>
                  <a:pt x="680" y="496"/>
                </a:lnTo>
                <a:lnTo>
                  <a:pt x="708" y="500"/>
                </a:lnTo>
                <a:lnTo>
                  <a:pt x="714" y="402"/>
                </a:lnTo>
                <a:lnTo>
                  <a:pt x="720" y="396"/>
                </a:lnTo>
                <a:lnTo>
                  <a:pt x="722" y="368"/>
                </a:lnTo>
                <a:lnTo>
                  <a:pt x="722" y="356"/>
                </a:lnTo>
                <a:lnTo>
                  <a:pt x="736" y="358"/>
                </a:lnTo>
                <a:lnTo>
                  <a:pt x="740" y="364"/>
                </a:lnTo>
                <a:lnTo>
                  <a:pt x="734" y="372"/>
                </a:lnTo>
                <a:lnTo>
                  <a:pt x="734" y="382"/>
                </a:lnTo>
                <a:lnTo>
                  <a:pt x="738" y="382"/>
                </a:lnTo>
                <a:lnTo>
                  <a:pt x="748" y="368"/>
                </a:lnTo>
                <a:lnTo>
                  <a:pt x="774" y="362"/>
                </a:lnTo>
                <a:lnTo>
                  <a:pt x="782" y="354"/>
                </a:lnTo>
                <a:lnTo>
                  <a:pt x="786" y="328"/>
                </a:lnTo>
                <a:lnTo>
                  <a:pt x="768" y="300"/>
                </a:lnTo>
                <a:lnTo>
                  <a:pt x="768" y="294"/>
                </a:lnTo>
                <a:lnTo>
                  <a:pt x="768" y="294"/>
                </a:lnTo>
                <a:lnTo>
                  <a:pt x="732" y="298"/>
                </a:lnTo>
                <a:lnTo>
                  <a:pt x="732" y="298"/>
                </a:lnTo>
                <a:lnTo>
                  <a:pt x="708" y="328"/>
                </a:lnTo>
                <a:lnTo>
                  <a:pt x="680" y="324"/>
                </a:lnTo>
                <a:lnTo>
                  <a:pt x="640" y="302"/>
                </a:lnTo>
                <a:lnTo>
                  <a:pt x="628" y="266"/>
                </a:lnTo>
                <a:lnTo>
                  <a:pt x="628" y="266"/>
                </a:lnTo>
                <a:lnTo>
                  <a:pt x="642" y="200"/>
                </a:lnTo>
                <a:lnTo>
                  <a:pt x="642" y="200"/>
                </a:lnTo>
                <a:lnTo>
                  <a:pt x="638" y="158"/>
                </a:lnTo>
                <a:lnTo>
                  <a:pt x="638" y="158"/>
                </a:lnTo>
                <a:lnTo>
                  <a:pt x="628" y="136"/>
                </a:lnTo>
                <a:lnTo>
                  <a:pt x="628" y="136"/>
                </a:lnTo>
                <a:lnTo>
                  <a:pt x="594" y="106"/>
                </a:lnTo>
                <a:lnTo>
                  <a:pt x="594" y="106"/>
                </a:lnTo>
                <a:lnTo>
                  <a:pt x="572" y="88"/>
                </a:lnTo>
                <a:lnTo>
                  <a:pt x="572" y="88"/>
                </a:lnTo>
                <a:lnTo>
                  <a:pt x="548" y="80"/>
                </a:lnTo>
                <a:lnTo>
                  <a:pt x="548" y="80"/>
                </a:lnTo>
                <a:lnTo>
                  <a:pt x="548" y="46"/>
                </a:lnTo>
                <a:lnTo>
                  <a:pt x="548" y="46"/>
                </a:lnTo>
                <a:lnTo>
                  <a:pt x="522" y="18"/>
                </a:lnTo>
                <a:lnTo>
                  <a:pt x="522" y="18"/>
                </a:lnTo>
                <a:lnTo>
                  <a:pt x="476" y="0"/>
                </a:lnTo>
                <a:lnTo>
                  <a:pt x="476" y="0"/>
                </a:lnTo>
                <a:lnTo>
                  <a:pt x="450" y="38"/>
                </a:lnTo>
                <a:lnTo>
                  <a:pt x="450" y="38"/>
                </a:lnTo>
                <a:lnTo>
                  <a:pt x="450" y="38"/>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060" name="Freeform 12"/>
          <p:cNvSpPr>
            <a:spLocks/>
          </p:cNvSpPr>
          <p:nvPr/>
        </p:nvSpPr>
        <p:spPr bwMode="auto">
          <a:xfrm>
            <a:off x="3839041" y="4298761"/>
            <a:ext cx="344160" cy="244800"/>
          </a:xfrm>
          <a:custGeom>
            <a:avLst/>
            <a:gdLst>
              <a:gd name="T0" fmla="*/ 12 w 242"/>
              <a:gd name="T1" fmla="*/ 152 h 170"/>
              <a:gd name="T2" fmla="*/ 20 w 242"/>
              <a:gd name="T3" fmla="*/ 156 h 170"/>
              <a:gd name="T4" fmla="*/ 44 w 242"/>
              <a:gd name="T5" fmla="*/ 146 h 170"/>
              <a:gd name="T6" fmla="*/ 56 w 242"/>
              <a:gd name="T7" fmla="*/ 150 h 170"/>
              <a:gd name="T8" fmla="*/ 68 w 242"/>
              <a:gd name="T9" fmla="*/ 142 h 170"/>
              <a:gd name="T10" fmla="*/ 84 w 242"/>
              <a:gd name="T11" fmla="*/ 142 h 170"/>
              <a:gd name="T12" fmla="*/ 94 w 242"/>
              <a:gd name="T13" fmla="*/ 156 h 170"/>
              <a:gd name="T14" fmla="*/ 122 w 242"/>
              <a:gd name="T15" fmla="*/ 168 h 170"/>
              <a:gd name="T16" fmla="*/ 142 w 242"/>
              <a:gd name="T17" fmla="*/ 170 h 170"/>
              <a:gd name="T18" fmla="*/ 156 w 242"/>
              <a:gd name="T19" fmla="*/ 116 h 170"/>
              <a:gd name="T20" fmla="*/ 178 w 242"/>
              <a:gd name="T21" fmla="*/ 114 h 170"/>
              <a:gd name="T22" fmla="*/ 170 w 242"/>
              <a:gd name="T23" fmla="*/ 86 h 170"/>
              <a:gd name="T24" fmla="*/ 216 w 242"/>
              <a:gd name="T25" fmla="*/ 64 h 170"/>
              <a:gd name="T26" fmla="*/ 216 w 242"/>
              <a:gd name="T27" fmla="*/ 64 h 170"/>
              <a:gd name="T28" fmla="*/ 230 w 242"/>
              <a:gd name="T29" fmla="*/ 72 h 170"/>
              <a:gd name="T30" fmla="*/ 242 w 242"/>
              <a:gd name="T31" fmla="*/ 68 h 170"/>
              <a:gd name="T32" fmla="*/ 240 w 242"/>
              <a:gd name="T33" fmla="*/ 66 h 170"/>
              <a:gd name="T34" fmla="*/ 230 w 242"/>
              <a:gd name="T35" fmla="*/ 40 h 170"/>
              <a:gd name="T36" fmla="*/ 222 w 242"/>
              <a:gd name="T37" fmla="*/ 18 h 170"/>
              <a:gd name="T38" fmla="*/ 210 w 242"/>
              <a:gd name="T39" fmla="*/ 0 h 170"/>
              <a:gd name="T40" fmla="*/ 206 w 242"/>
              <a:gd name="T41" fmla="*/ 8 h 170"/>
              <a:gd name="T42" fmla="*/ 208 w 242"/>
              <a:gd name="T43" fmla="*/ 28 h 170"/>
              <a:gd name="T44" fmla="*/ 204 w 242"/>
              <a:gd name="T45" fmla="*/ 28 h 170"/>
              <a:gd name="T46" fmla="*/ 170 w 242"/>
              <a:gd name="T47" fmla="*/ 26 h 170"/>
              <a:gd name="T48" fmla="*/ 136 w 242"/>
              <a:gd name="T49" fmla="*/ 26 h 170"/>
              <a:gd name="T50" fmla="*/ 116 w 242"/>
              <a:gd name="T51" fmla="*/ 38 h 170"/>
              <a:gd name="T52" fmla="*/ 54 w 242"/>
              <a:gd name="T53" fmla="*/ 42 h 170"/>
              <a:gd name="T54" fmla="*/ 22 w 242"/>
              <a:gd name="T55" fmla="*/ 40 h 170"/>
              <a:gd name="T56" fmla="*/ 0 w 242"/>
              <a:gd name="T57" fmla="*/ 58 h 170"/>
              <a:gd name="T58" fmla="*/ 12 w 242"/>
              <a:gd name="T59" fmla="*/ 68 h 170"/>
              <a:gd name="T60" fmla="*/ 12 w 242"/>
              <a:gd name="T61" fmla="*/ 92 h 170"/>
              <a:gd name="T62" fmla="*/ 6 w 242"/>
              <a:gd name="T63" fmla="*/ 96 h 170"/>
              <a:gd name="T64" fmla="*/ 28 w 242"/>
              <a:gd name="T65" fmla="*/ 130 h 170"/>
              <a:gd name="T66" fmla="*/ 18 w 242"/>
              <a:gd name="T67" fmla="*/ 136 h 170"/>
              <a:gd name="T68" fmla="*/ 12 w 242"/>
              <a:gd name="T69" fmla="*/ 15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170">
                <a:moveTo>
                  <a:pt x="12" y="152"/>
                </a:moveTo>
                <a:lnTo>
                  <a:pt x="12" y="152"/>
                </a:lnTo>
                <a:lnTo>
                  <a:pt x="20" y="156"/>
                </a:lnTo>
                <a:lnTo>
                  <a:pt x="20" y="156"/>
                </a:lnTo>
                <a:lnTo>
                  <a:pt x="30" y="152"/>
                </a:lnTo>
                <a:lnTo>
                  <a:pt x="44" y="146"/>
                </a:lnTo>
                <a:lnTo>
                  <a:pt x="44" y="146"/>
                </a:lnTo>
                <a:lnTo>
                  <a:pt x="56" y="150"/>
                </a:lnTo>
                <a:lnTo>
                  <a:pt x="56" y="150"/>
                </a:lnTo>
                <a:lnTo>
                  <a:pt x="68" y="142"/>
                </a:lnTo>
                <a:lnTo>
                  <a:pt x="84" y="142"/>
                </a:lnTo>
                <a:lnTo>
                  <a:pt x="84" y="142"/>
                </a:lnTo>
                <a:lnTo>
                  <a:pt x="94" y="156"/>
                </a:lnTo>
                <a:lnTo>
                  <a:pt x="94" y="156"/>
                </a:lnTo>
                <a:lnTo>
                  <a:pt x="122" y="168"/>
                </a:lnTo>
                <a:lnTo>
                  <a:pt x="122" y="168"/>
                </a:lnTo>
                <a:lnTo>
                  <a:pt x="142" y="170"/>
                </a:lnTo>
                <a:lnTo>
                  <a:pt x="142" y="170"/>
                </a:lnTo>
                <a:lnTo>
                  <a:pt x="144" y="150"/>
                </a:lnTo>
                <a:lnTo>
                  <a:pt x="156" y="116"/>
                </a:lnTo>
                <a:lnTo>
                  <a:pt x="156" y="116"/>
                </a:lnTo>
                <a:lnTo>
                  <a:pt x="178" y="114"/>
                </a:lnTo>
                <a:lnTo>
                  <a:pt x="178" y="114"/>
                </a:lnTo>
                <a:lnTo>
                  <a:pt x="170" y="86"/>
                </a:lnTo>
                <a:lnTo>
                  <a:pt x="180" y="70"/>
                </a:lnTo>
                <a:lnTo>
                  <a:pt x="216" y="64"/>
                </a:lnTo>
                <a:lnTo>
                  <a:pt x="216" y="64"/>
                </a:lnTo>
                <a:lnTo>
                  <a:pt x="216" y="64"/>
                </a:lnTo>
                <a:lnTo>
                  <a:pt x="230" y="72"/>
                </a:lnTo>
                <a:lnTo>
                  <a:pt x="230" y="72"/>
                </a:lnTo>
                <a:lnTo>
                  <a:pt x="242" y="68"/>
                </a:lnTo>
                <a:lnTo>
                  <a:pt x="242" y="68"/>
                </a:lnTo>
                <a:lnTo>
                  <a:pt x="240" y="66"/>
                </a:lnTo>
                <a:lnTo>
                  <a:pt x="240" y="66"/>
                </a:lnTo>
                <a:lnTo>
                  <a:pt x="240" y="66"/>
                </a:lnTo>
                <a:lnTo>
                  <a:pt x="230" y="40"/>
                </a:lnTo>
                <a:lnTo>
                  <a:pt x="230" y="40"/>
                </a:lnTo>
                <a:lnTo>
                  <a:pt x="222" y="18"/>
                </a:lnTo>
                <a:lnTo>
                  <a:pt x="222" y="18"/>
                </a:lnTo>
                <a:lnTo>
                  <a:pt x="210" y="0"/>
                </a:lnTo>
                <a:lnTo>
                  <a:pt x="210" y="0"/>
                </a:lnTo>
                <a:lnTo>
                  <a:pt x="206" y="8"/>
                </a:lnTo>
                <a:lnTo>
                  <a:pt x="206" y="8"/>
                </a:lnTo>
                <a:lnTo>
                  <a:pt x="208" y="28"/>
                </a:lnTo>
                <a:lnTo>
                  <a:pt x="204" y="28"/>
                </a:lnTo>
                <a:lnTo>
                  <a:pt x="204" y="28"/>
                </a:lnTo>
                <a:lnTo>
                  <a:pt x="170" y="26"/>
                </a:lnTo>
                <a:lnTo>
                  <a:pt x="170" y="26"/>
                </a:lnTo>
                <a:lnTo>
                  <a:pt x="136" y="26"/>
                </a:lnTo>
                <a:lnTo>
                  <a:pt x="136" y="26"/>
                </a:lnTo>
                <a:lnTo>
                  <a:pt x="118" y="38"/>
                </a:lnTo>
                <a:lnTo>
                  <a:pt x="116" y="38"/>
                </a:lnTo>
                <a:lnTo>
                  <a:pt x="116" y="38"/>
                </a:lnTo>
                <a:lnTo>
                  <a:pt x="54" y="42"/>
                </a:lnTo>
                <a:lnTo>
                  <a:pt x="54" y="42"/>
                </a:lnTo>
                <a:lnTo>
                  <a:pt x="22" y="40"/>
                </a:lnTo>
                <a:lnTo>
                  <a:pt x="22" y="40"/>
                </a:lnTo>
                <a:lnTo>
                  <a:pt x="0" y="58"/>
                </a:lnTo>
                <a:lnTo>
                  <a:pt x="0" y="58"/>
                </a:lnTo>
                <a:lnTo>
                  <a:pt x="12" y="68"/>
                </a:lnTo>
                <a:lnTo>
                  <a:pt x="12" y="92"/>
                </a:lnTo>
                <a:lnTo>
                  <a:pt x="12" y="92"/>
                </a:lnTo>
                <a:lnTo>
                  <a:pt x="6" y="96"/>
                </a:lnTo>
                <a:lnTo>
                  <a:pt x="6" y="96"/>
                </a:lnTo>
                <a:lnTo>
                  <a:pt x="22" y="116"/>
                </a:lnTo>
                <a:lnTo>
                  <a:pt x="28" y="130"/>
                </a:lnTo>
                <a:lnTo>
                  <a:pt x="16" y="136"/>
                </a:lnTo>
                <a:lnTo>
                  <a:pt x="18" y="136"/>
                </a:lnTo>
                <a:lnTo>
                  <a:pt x="12" y="152"/>
                </a:lnTo>
                <a:lnTo>
                  <a:pt x="12" y="152"/>
                </a:lnTo>
                <a:lnTo>
                  <a:pt x="12" y="152"/>
                </a:lnTo>
                <a:close/>
              </a:path>
            </a:pathLst>
          </a:custGeom>
          <a:solidFill>
            <a:srgbClr val="B3B3B3"/>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endParaRPr>
          </a:p>
        </p:txBody>
      </p:sp>
      <p:sp>
        <p:nvSpPr>
          <p:cNvPr id="130061" name="Freeform 13"/>
          <p:cNvSpPr>
            <a:spLocks/>
          </p:cNvSpPr>
          <p:nvPr/>
        </p:nvSpPr>
        <p:spPr bwMode="auto">
          <a:xfrm>
            <a:off x="4870081" y="4722121"/>
            <a:ext cx="761760" cy="527040"/>
          </a:xfrm>
          <a:custGeom>
            <a:avLst/>
            <a:gdLst>
              <a:gd name="T0" fmla="*/ 528 w 532"/>
              <a:gd name="T1" fmla="*/ 66 h 368"/>
              <a:gd name="T2" fmla="*/ 526 w 532"/>
              <a:gd name="T3" fmla="*/ 38 h 368"/>
              <a:gd name="T4" fmla="*/ 496 w 532"/>
              <a:gd name="T5" fmla="*/ 38 h 368"/>
              <a:gd name="T6" fmla="*/ 478 w 532"/>
              <a:gd name="T7" fmla="*/ 20 h 368"/>
              <a:gd name="T8" fmla="*/ 444 w 532"/>
              <a:gd name="T9" fmla="*/ 16 h 368"/>
              <a:gd name="T10" fmla="*/ 432 w 532"/>
              <a:gd name="T11" fmla="*/ 8 h 368"/>
              <a:gd name="T12" fmla="*/ 410 w 532"/>
              <a:gd name="T13" fmla="*/ 0 h 368"/>
              <a:gd name="T14" fmla="*/ 316 w 532"/>
              <a:gd name="T15" fmla="*/ 38 h 368"/>
              <a:gd name="T16" fmla="*/ 262 w 532"/>
              <a:gd name="T17" fmla="*/ 88 h 368"/>
              <a:gd name="T18" fmla="*/ 210 w 532"/>
              <a:gd name="T19" fmla="*/ 90 h 368"/>
              <a:gd name="T20" fmla="*/ 190 w 532"/>
              <a:gd name="T21" fmla="*/ 84 h 368"/>
              <a:gd name="T22" fmla="*/ 158 w 532"/>
              <a:gd name="T23" fmla="*/ 96 h 368"/>
              <a:gd name="T24" fmla="*/ 128 w 532"/>
              <a:gd name="T25" fmla="*/ 92 h 368"/>
              <a:gd name="T26" fmla="*/ 40 w 532"/>
              <a:gd name="T27" fmla="*/ 74 h 368"/>
              <a:gd name="T28" fmla="*/ 40 w 532"/>
              <a:gd name="T29" fmla="*/ 52 h 368"/>
              <a:gd name="T30" fmla="*/ 20 w 532"/>
              <a:gd name="T31" fmla="*/ 46 h 368"/>
              <a:gd name="T32" fmla="*/ 0 w 532"/>
              <a:gd name="T33" fmla="*/ 64 h 368"/>
              <a:gd name="T34" fmla="*/ 0 w 532"/>
              <a:gd name="T35" fmla="*/ 102 h 368"/>
              <a:gd name="T36" fmla="*/ 38 w 532"/>
              <a:gd name="T37" fmla="*/ 132 h 368"/>
              <a:gd name="T38" fmla="*/ 32 w 532"/>
              <a:gd name="T39" fmla="*/ 182 h 368"/>
              <a:gd name="T40" fmla="*/ 12 w 532"/>
              <a:gd name="T41" fmla="*/ 182 h 368"/>
              <a:gd name="T42" fmla="*/ 2 w 532"/>
              <a:gd name="T43" fmla="*/ 250 h 368"/>
              <a:gd name="T44" fmla="*/ 22 w 532"/>
              <a:gd name="T45" fmla="*/ 280 h 368"/>
              <a:gd name="T46" fmla="*/ 48 w 532"/>
              <a:gd name="T47" fmla="*/ 310 h 368"/>
              <a:gd name="T48" fmla="*/ 66 w 532"/>
              <a:gd name="T49" fmla="*/ 334 h 368"/>
              <a:gd name="T50" fmla="*/ 54 w 532"/>
              <a:gd name="T51" fmla="*/ 344 h 368"/>
              <a:gd name="T52" fmla="*/ 54 w 532"/>
              <a:gd name="T53" fmla="*/ 368 h 368"/>
              <a:gd name="T54" fmla="*/ 102 w 532"/>
              <a:gd name="T55" fmla="*/ 364 h 368"/>
              <a:gd name="T56" fmla="*/ 178 w 532"/>
              <a:gd name="T57" fmla="*/ 332 h 368"/>
              <a:gd name="T58" fmla="*/ 178 w 532"/>
              <a:gd name="T59" fmla="*/ 330 h 368"/>
              <a:gd name="T60" fmla="*/ 212 w 532"/>
              <a:gd name="T61" fmla="*/ 328 h 368"/>
              <a:gd name="T62" fmla="*/ 234 w 532"/>
              <a:gd name="T63" fmla="*/ 330 h 368"/>
              <a:gd name="T64" fmla="*/ 256 w 532"/>
              <a:gd name="T65" fmla="*/ 328 h 368"/>
              <a:gd name="T66" fmla="*/ 282 w 532"/>
              <a:gd name="T67" fmla="*/ 334 h 368"/>
              <a:gd name="T68" fmla="*/ 286 w 532"/>
              <a:gd name="T69" fmla="*/ 330 h 368"/>
              <a:gd name="T70" fmla="*/ 314 w 532"/>
              <a:gd name="T71" fmla="*/ 334 h 368"/>
              <a:gd name="T72" fmla="*/ 304 w 532"/>
              <a:gd name="T73" fmla="*/ 290 h 368"/>
              <a:gd name="T74" fmla="*/ 322 w 532"/>
              <a:gd name="T75" fmla="*/ 278 h 368"/>
              <a:gd name="T76" fmla="*/ 366 w 532"/>
              <a:gd name="T77" fmla="*/ 242 h 368"/>
              <a:gd name="T78" fmla="*/ 416 w 532"/>
              <a:gd name="T79" fmla="*/ 228 h 368"/>
              <a:gd name="T80" fmla="*/ 426 w 532"/>
              <a:gd name="T81" fmla="*/ 240 h 368"/>
              <a:gd name="T82" fmla="*/ 486 w 532"/>
              <a:gd name="T83" fmla="*/ 232 h 368"/>
              <a:gd name="T84" fmla="*/ 448 w 532"/>
              <a:gd name="T85" fmla="*/ 198 h 368"/>
              <a:gd name="T86" fmla="*/ 434 w 532"/>
              <a:gd name="T87" fmla="*/ 188 h 368"/>
              <a:gd name="T88" fmla="*/ 466 w 532"/>
              <a:gd name="T89" fmla="*/ 118 h 368"/>
              <a:gd name="T90" fmla="*/ 508 w 532"/>
              <a:gd name="T91" fmla="*/ 7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2" h="368">
                <a:moveTo>
                  <a:pt x="508" y="70"/>
                </a:moveTo>
                <a:lnTo>
                  <a:pt x="528" y="66"/>
                </a:lnTo>
                <a:lnTo>
                  <a:pt x="532" y="58"/>
                </a:lnTo>
                <a:lnTo>
                  <a:pt x="526" y="38"/>
                </a:lnTo>
                <a:lnTo>
                  <a:pt x="526" y="42"/>
                </a:lnTo>
                <a:lnTo>
                  <a:pt x="496" y="38"/>
                </a:lnTo>
                <a:lnTo>
                  <a:pt x="496" y="38"/>
                </a:lnTo>
                <a:lnTo>
                  <a:pt x="478" y="20"/>
                </a:lnTo>
                <a:lnTo>
                  <a:pt x="478" y="20"/>
                </a:lnTo>
                <a:lnTo>
                  <a:pt x="444" y="16"/>
                </a:lnTo>
                <a:lnTo>
                  <a:pt x="444" y="16"/>
                </a:lnTo>
                <a:lnTo>
                  <a:pt x="432" y="8"/>
                </a:lnTo>
                <a:lnTo>
                  <a:pt x="432" y="8"/>
                </a:lnTo>
                <a:lnTo>
                  <a:pt x="410" y="0"/>
                </a:lnTo>
                <a:lnTo>
                  <a:pt x="410" y="0"/>
                </a:lnTo>
                <a:lnTo>
                  <a:pt x="316" y="38"/>
                </a:lnTo>
                <a:lnTo>
                  <a:pt x="316" y="38"/>
                </a:lnTo>
                <a:lnTo>
                  <a:pt x="262" y="88"/>
                </a:lnTo>
                <a:lnTo>
                  <a:pt x="210" y="90"/>
                </a:lnTo>
                <a:lnTo>
                  <a:pt x="210" y="90"/>
                </a:lnTo>
                <a:lnTo>
                  <a:pt x="190" y="84"/>
                </a:lnTo>
                <a:lnTo>
                  <a:pt x="190" y="84"/>
                </a:lnTo>
                <a:lnTo>
                  <a:pt x="160" y="96"/>
                </a:lnTo>
                <a:lnTo>
                  <a:pt x="158" y="96"/>
                </a:lnTo>
                <a:lnTo>
                  <a:pt x="128" y="92"/>
                </a:lnTo>
                <a:lnTo>
                  <a:pt x="128" y="92"/>
                </a:lnTo>
                <a:lnTo>
                  <a:pt x="76" y="94"/>
                </a:lnTo>
                <a:lnTo>
                  <a:pt x="40" y="74"/>
                </a:lnTo>
                <a:lnTo>
                  <a:pt x="40" y="74"/>
                </a:lnTo>
                <a:lnTo>
                  <a:pt x="40" y="52"/>
                </a:lnTo>
                <a:lnTo>
                  <a:pt x="40" y="52"/>
                </a:lnTo>
                <a:lnTo>
                  <a:pt x="20" y="46"/>
                </a:lnTo>
                <a:lnTo>
                  <a:pt x="20" y="46"/>
                </a:lnTo>
                <a:lnTo>
                  <a:pt x="0" y="64"/>
                </a:lnTo>
                <a:lnTo>
                  <a:pt x="0" y="102"/>
                </a:lnTo>
                <a:lnTo>
                  <a:pt x="0" y="102"/>
                </a:lnTo>
                <a:lnTo>
                  <a:pt x="20" y="112"/>
                </a:lnTo>
                <a:lnTo>
                  <a:pt x="38" y="132"/>
                </a:lnTo>
                <a:lnTo>
                  <a:pt x="40" y="164"/>
                </a:lnTo>
                <a:lnTo>
                  <a:pt x="32" y="182"/>
                </a:lnTo>
                <a:lnTo>
                  <a:pt x="32" y="182"/>
                </a:lnTo>
                <a:lnTo>
                  <a:pt x="12" y="182"/>
                </a:lnTo>
                <a:lnTo>
                  <a:pt x="12" y="182"/>
                </a:lnTo>
                <a:lnTo>
                  <a:pt x="2" y="250"/>
                </a:lnTo>
                <a:lnTo>
                  <a:pt x="2" y="250"/>
                </a:lnTo>
                <a:lnTo>
                  <a:pt x="22" y="280"/>
                </a:lnTo>
                <a:lnTo>
                  <a:pt x="22" y="280"/>
                </a:lnTo>
                <a:lnTo>
                  <a:pt x="48" y="310"/>
                </a:lnTo>
                <a:lnTo>
                  <a:pt x="68" y="324"/>
                </a:lnTo>
                <a:lnTo>
                  <a:pt x="66" y="334"/>
                </a:lnTo>
                <a:lnTo>
                  <a:pt x="66" y="334"/>
                </a:lnTo>
                <a:lnTo>
                  <a:pt x="54" y="344"/>
                </a:lnTo>
                <a:lnTo>
                  <a:pt x="54" y="368"/>
                </a:lnTo>
                <a:lnTo>
                  <a:pt x="54" y="368"/>
                </a:lnTo>
                <a:lnTo>
                  <a:pt x="102" y="364"/>
                </a:lnTo>
                <a:lnTo>
                  <a:pt x="102" y="364"/>
                </a:lnTo>
                <a:lnTo>
                  <a:pt x="140" y="348"/>
                </a:lnTo>
                <a:lnTo>
                  <a:pt x="178" y="332"/>
                </a:lnTo>
                <a:lnTo>
                  <a:pt x="178" y="330"/>
                </a:lnTo>
                <a:lnTo>
                  <a:pt x="178" y="330"/>
                </a:lnTo>
                <a:lnTo>
                  <a:pt x="212" y="328"/>
                </a:lnTo>
                <a:lnTo>
                  <a:pt x="212" y="328"/>
                </a:lnTo>
                <a:lnTo>
                  <a:pt x="234" y="330"/>
                </a:lnTo>
                <a:lnTo>
                  <a:pt x="234" y="330"/>
                </a:lnTo>
                <a:lnTo>
                  <a:pt x="256" y="328"/>
                </a:lnTo>
                <a:lnTo>
                  <a:pt x="256" y="328"/>
                </a:lnTo>
                <a:lnTo>
                  <a:pt x="282" y="334"/>
                </a:lnTo>
                <a:lnTo>
                  <a:pt x="282" y="334"/>
                </a:lnTo>
                <a:lnTo>
                  <a:pt x="286" y="330"/>
                </a:lnTo>
                <a:lnTo>
                  <a:pt x="286" y="330"/>
                </a:lnTo>
                <a:lnTo>
                  <a:pt x="314" y="334"/>
                </a:lnTo>
                <a:lnTo>
                  <a:pt x="314" y="334"/>
                </a:lnTo>
                <a:lnTo>
                  <a:pt x="310" y="312"/>
                </a:lnTo>
                <a:lnTo>
                  <a:pt x="304" y="290"/>
                </a:lnTo>
                <a:lnTo>
                  <a:pt x="322" y="278"/>
                </a:lnTo>
                <a:lnTo>
                  <a:pt x="322" y="278"/>
                </a:lnTo>
                <a:lnTo>
                  <a:pt x="346" y="274"/>
                </a:lnTo>
                <a:lnTo>
                  <a:pt x="366" y="242"/>
                </a:lnTo>
                <a:lnTo>
                  <a:pt x="414" y="228"/>
                </a:lnTo>
                <a:lnTo>
                  <a:pt x="416" y="228"/>
                </a:lnTo>
                <a:lnTo>
                  <a:pt x="416" y="228"/>
                </a:lnTo>
                <a:lnTo>
                  <a:pt x="426" y="240"/>
                </a:lnTo>
                <a:lnTo>
                  <a:pt x="488" y="240"/>
                </a:lnTo>
                <a:lnTo>
                  <a:pt x="486" y="232"/>
                </a:lnTo>
                <a:lnTo>
                  <a:pt x="462" y="196"/>
                </a:lnTo>
                <a:lnTo>
                  <a:pt x="448" y="198"/>
                </a:lnTo>
                <a:lnTo>
                  <a:pt x="432" y="202"/>
                </a:lnTo>
                <a:lnTo>
                  <a:pt x="434" y="188"/>
                </a:lnTo>
                <a:lnTo>
                  <a:pt x="474" y="150"/>
                </a:lnTo>
                <a:lnTo>
                  <a:pt x="466" y="118"/>
                </a:lnTo>
                <a:lnTo>
                  <a:pt x="472" y="102"/>
                </a:lnTo>
                <a:lnTo>
                  <a:pt x="508" y="70"/>
                </a:lnTo>
                <a:lnTo>
                  <a:pt x="508" y="70"/>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062" name="Freeform 14"/>
          <p:cNvSpPr>
            <a:spLocks/>
          </p:cNvSpPr>
          <p:nvPr/>
        </p:nvSpPr>
        <p:spPr bwMode="auto">
          <a:xfrm>
            <a:off x="4142881" y="4049641"/>
            <a:ext cx="757440" cy="459360"/>
          </a:xfrm>
          <a:custGeom>
            <a:avLst/>
            <a:gdLst>
              <a:gd name="T0" fmla="*/ 492 w 528"/>
              <a:gd name="T1" fmla="*/ 34 h 320"/>
              <a:gd name="T2" fmla="*/ 478 w 528"/>
              <a:gd name="T3" fmla="*/ 6 h 320"/>
              <a:gd name="T4" fmla="*/ 444 w 528"/>
              <a:gd name="T5" fmla="*/ 18 h 320"/>
              <a:gd name="T6" fmla="*/ 428 w 528"/>
              <a:gd name="T7" fmla="*/ 0 h 320"/>
              <a:gd name="T8" fmla="*/ 388 w 528"/>
              <a:gd name="T9" fmla="*/ 2 h 320"/>
              <a:gd name="T10" fmla="*/ 354 w 528"/>
              <a:gd name="T11" fmla="*/ 8 h 320"/>
              <a:gd name="T12" fmla="*/ 318 w 528"/>
              <a:gd name="T13" fmla="*/ 50 h 320"/>
              <a:gd name="T14" fmla="*/ 290 w 528"/>
              <a:gd name="T15" fmla="*/ 52 h 320"/>
              <a:gd name="T16" fmla="*/ 280 w 528"/>
              <a:gd name="T17" fmla="*/ 46 h 320"/>
              <a:gd name="T18" fmla="*/ 252 w 528"/>
              <a:gd name="T19" fmla="*/ 52 h 320"/>
              <a:gd name="T20" fmla="*/ 226 w 528"/>
              <a:gd name="T21" fmla="*/ 64 h 320"/>
              <a:gd name="T22" fmla="*/ 212 w 528"/>
              <a:gd name="T23" fmla="*/ 64 h 320"/>
              <a:gd name="T24" fmla="*/ 148 w 528"/>
              <a:gd name="T25" fmla="*/ 88 h 320"/>
              <a:gd name="T26" fmla="*/ 90 w 528"/>
              <a:gd name="T27" fmla="*/ 64 h 320"/>
              <a:gd name="T28" fmla="*/ 64 w 528"/>
              <a:gd name="T29" fmla="*/ 88 h 320"/>
              <a:gd name="T30" fmla="*/ 50 w 528"/>
              <a:gd name="T31" fmla="*/ 88 h 320"/>
              <a:gd name="T32" fmla="*/ 52 w 528"/>
              <a:gd name="T33" fmla="*/ 118 h 320"/>
              <a:gd name="T34" fmla="*/ 42 w 528"/>
              <a:gd name="T35" fmla="*/ 152 h 320"/>
              <a:gd name="T36" fmla="*/ 6 w 528"/>
              <a:gd name="T37" fmla="*/ 166 h 320"/>
              <a:gd name="T38" fmla="*/ 0 w 528"/>
              <a:gd name="T39" fmla="*/ 170 h 320"/>
              <a:gd name="T40" fmla="*/ 14 w 528"/>
              <a:gd name="T41" fmla="*/ 190 h 320"/>
              <a:gd name="T42" fmla="*/ 22 w 528"/>
              <a:gd name="T43" fmla="*/ 212 h 320"/>
              <a:gd name="T44" fmla="*/ 32 w 528"/>
              <a:gd name="T45" fmla="*/ 236 h 320"/>
              <a:gd name="T46" fmla="*/ 68 w 528"/>
              <a:gd name="T47" fmla="*/ 254 h 320"/>
              <a:gd name="T48" fmla="*/ 82 w 528"/>
              <a:gd name="T49" fmla="*/ 280 h 320"/>
              <a:gd name="T50" fmla="*/ 104 w 528"/>
              <a:gd name="T51" fmla="*/ 288 h 320"/>
              <a:gd name="T52" fmla="*/ 124 w 528"/>
              <a:gd name="T53" fmla="*/ 306 h 320"/>
              <a:gd name="T54" fmla="*/ 148 w 528"/>
              <a:gd name="T55" fmla="*/ 316 h 320"/>
              <a:gd name="T56" fmla="*/ 178 w 528"/>
              <a:gd name="T57" fmla="*/ 320 h 320"/>
              <a:gd name="T58" fmla="*/ 198 w 528"/>
              <a:gd name="T59" fmla="*/ 294 h 320"/>
              <a:gd name="T60" fmla="*/ 242 w 528"/>
              <a:gd name="T61" fmla="*/ 286 h 320"/>
              <a:gd name="T62" fmla="*/ 264 w 528"/>
              <a:gd name="T63" fmla="*/ 264 h 320"/>
              <a:gd name="T64" fmla="*/ 286 w 528"/>
              <a:gd name="T65" fmla="*/ 258 h 320"/>
              <a:gd name="T66" fmla="*/ 302 w 528"/>
              <a:gd name="T67" fmla="*/ 272 h 320"/>
              <a:gd name="T68" fmla="*/ 318 w 528"/>
              <a:gd name="T69" fmla="*/ 270 h 320"/>
              <a:gd name="T70" fmla="*/ 356 w 528"/>
              <a:gd name="T71" fmla="*/ 266 h 320"/>
              <a:gd name="T72" fmla="*/ 368 w 528"/>
              <a:gd name="T73" fmla="*/ 252 h 320"/>
              <a:gd name="T74" fmla="*/ 392 w 528"/>
              <a:gd name="T75" fmla="*/ 244 h 320"/>
              <a:gd name="T76" fmla="*/ 404 w 528"/>
              <a:gd name="T77" fmla="*/ 212 h 320"/>
              <a:gd name="T78" fmla="*/ 420 w 528"/>
              <a:gd name="T79" fmla="*/ 172 h 320"/>
              <a:gd name="T80" fmla="*/ 456 w 528"/>
              <a:gd name="T81" fmla="*/ 130 h 320"/>
              <a:gd name="T82" fmla="*/ 486 w 528"/>
              <a:gd name="T83" fmla="*/ 80 h 320"/>
              <a:gd name="T84" fmla="*/ 512 w 528"/>
              <a:gd name="T85" fmla="*/ 74 h 320"/>
              <a:gd name="T86" fmla="*/ 528 w 528"/>
              <a:gd name="T87" fmla="*/ 48 h 320"/>
              <a:gd name="T88" fmla="*/ 524 w 528"/>
              <a:gd name="T89" fmla="*/ 36 h 320"/>
              <a:gd name="T90" fmla="*/ 492 w 528"/>
              <a:gd name="T91" fmla="*/ 34 h 320"/>
              <a:gd name="T92" fmla="*/ 492 w 528"/>
              <a:gd name="T93" fmla="*/ 3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8" h="320">
                <a:moveTo>
                  <a:pt x="492" y="34"/>
                </a:moveTo>
                <a:lnTo>
                  <a:pt x="492" y="34"/>
                </a:lnTo>
                <a:lnTo>
                  <a:pt x="478" y="6"/>
                </a:lnTo>
                <a:lnTo>
                  <a:pt x="478" y="6"/>
                </a:lnTo>
                <a:lnTo>
                  <a:pt x="464" y="6"/>
                </a:lnTo>
                <a:lnTo>
                  <a:pt x="444" y="18"/>
                </a:lnTo>
                <a:lnTo>
                  <a:pt x="444" y="18"/>
                </a:lnTo>
                <a:lnTo>
                  <a:pt x="428" y="0"/>
                </a:lnTo>
                <a:lnTo>
                  <a:pt x="428" y="0"/>
                </a:lnTo>
                <a:lnTo>
                  <a:pt x="388" y="2"/>
                </a:lnTo>
                <a:lnTo>
                  <a:pt x="388" y="2"/>
                </a:lnTo>
                <a:lnTo>
                  <a:pt x="354" y="8"/>
                </a:lnTo>
                <a:lnTo>
                  <a:pt x="354" y="8"/>
                </a:lnTo>
                <a:lnTo>
                  <a:pt x="318" y="50"/>
                </a:lnTo>
                <a:lnTo>
                  <a:pt x="290" y="52"/>
                </a:lnTo>
                <a:lnTo>
                  <a:pt x="290" y="52"/>
                </a:lnTo>
                <a:lnTo>
                  <a:pt x="280" y="46"/>
                </a:lnTo>
                <a:lnTo>
                  <a:pt x="280" y="46"/>
                </a:lnTo>
                <a:lnTo>
                  <a:pt x="252" y="52"/>
                </a:lnTo>
                <a:lnTo>
                  <a:pt x="252" y="52"/>
                </a:lnTo>
                <a:lnTo>
                  <a:pt x="226" y="64"/>
                </a:lnTo>
                <a:lnTo>
                  <a:pt x="226" y="64"/>
                </a:lnTo>
                <a:lnTo>
                  <a:pt x="212" y="64"/>
                </a:lnTo>
                <a:lnTo>
                  <a:pt x="212" y="64"/>
                </a:lnTo>
                <a:lnTo>
                  <a:pt x="208" y="86"/>
                </a:lnTo>
                <a:lnTo>
                  <a:pt x="148" y="88"/>
                </a:lnTo>
                <a:lnTo>
                  <a:pt x="108" y="80"/>
                </a:lnTo>
                <a:lnTo>
                  <a:pt x="90" y="64"/>
                </a:lnTo>
                <a:lnTo>
                  <a:pt x="80" y="82"/>
                </a:lnTo>
                <a:lnTo>
                  <a:pt x="64" y="88"/>
                </a:lnTo>
                <a:lnTo>
                  <a:pt x="64" y="88"/>
                </a:lnTo>
                <a:lnTo>
                  <a:pt x="50" y="88"/>
                </a:lnTo>
                <a:lnTo>
                  <a:pt x="50" y="88"/>
                </a:lnTo>
                <a:lnTo>
                  <a:pt x="52" y="118"/>
                </a:lnTo>
                <a:lnTo>
                  <a:pt x="42" y="152"/>
                </a:lnTo>
                <a:lnTo>
                  <a:pt x="42" y="152"/>
                </a:lnTo>
                <a:lnTo>
                  <a:pt x="6" y="166"/>
                </a:lnTo>
                <a:lnTo>
                  <a:pt x="6" y="166"/>
                </a:lnTo>
                <a:lnTo>
                  <a:pt x="0" y="170"/>
                </a:lnTo>
                <a:lnTo>
                  <a:pt x="0" y="170"/>
                </a:lnTo>
                <a:lnTo>
                  <a:pt x="14" y="190"/>
                </a:lnTo>
                <a:lnTo>
                  <a:pt x="14" y="190"/>
                </a:lnTo>
                <a:lnTo>
                  <a:pt x="14" y="190"/>
                </a:lnTo>
                <a:lnTo>
                  <a:pt x="22" y="212"/>
                </a:lnTo>
                <a:lnTo>
                  <a:pt x="22" y="212"/>
                </a:lnTo>
                <a:lnTo>
                  <a:pt x="32" y="236"/>
                </a:lnTo>
                <a:lnTo>
                  <a:pt x="32" y="236"/>
                </a:lnTo>
                <a:lnTo>
                  <a:pt x="68" y="254"/>
                </a:lnTo>
                <a:lnTo>
                  <a:pt x="68" y="254"/>
                </a:lnTo>
                <a:lnTo>
                  <a:pt x="82" y="280"/>
                </a:lnTo>
                <a:lnTo>
                  <a:pt x="82" y="280"/>
                </a:lnTo>
                <a:lnTo>
                  <a:pt x="104" y="288"/>
                </a:lnTo>
                <a:lnTo>
                  <a:pt x="104" y="288"/>
                </a:lnTo>
                <a:lnTo>
                  <a:pt x="124" y="306"/>
                </a:lnTo>
                <a:lnTo>
                  <a:pt x="124" y="306"/>
                </a:lnTo>
                <a:lnTo>
                  <a:pt x="148" y="316"/>
                </a:lnTo>
                <a:lnTo>
                  <a:pt x="148" y="316"/>
                </a:lnTo>
                <a:lnTo>
                  <a:pt x="178" y="320"/>
                </a:lnTo>
                <a:lnTo>
                  <a:pt x="178" y="320"/>
                </a:lnTo>
                <a:lnTo>
                  <a:pt x="198" y="294"/>
                </a:lnTo>
                <a:lnTo>
                  <a:pt x="198" y="294"/>
                </a:lnTo>
                <a:lnTo>
                  <a:pt x="242" y="286"/>
                </a:lnTo>
                <a:lnTo>
                  <a:pt x="242" y="286"/>
                </a:lnTo>
                <a:lnTo>
                  <a:pt x="264" y="264"/>
                </a:lnTo>
                <a:lnTo>
                  <a:pt x="286" y="258"/>
                </a:lnTo>
                <a:lnTo>
                  <a:pt x="286" y="258"/>
                </a:lnTo>
                <a:lnTo>
                  <a:pt x="302" y="272"/>
                </a:lnTo>
                <a:lnTo>
                  <a:pt x="302" y="272"/>
                </a:lnTo>
                <a:lnTo>
                  <a:pt x="318" y="270"/>
                </a:lnTo>
                <a:lnTo>
                  <a:pt x="318" y="270"/>
                </a:lnTo>
                <a:lnTo>
                  <a:pt x="318" y="270"/>
                </a:lnTo>
                <a:lnTo>
                  <a:pt x="356" y="266"/>
                </a:lnTo>
                <a:lnTo>
                  <a:pt x="356" y="266"/>
                </a:lnTo>
                <a:lnTo>
                  <a:pt x="368" y="252"/>
                </a:lnTo>
                <a:lnTo>
                  <a:pt x="368" y="252"/>
                </a:lnTo>
                <a:lnTo>
                  <a:pt x="392" y="244"/>
                </a:lnTo>
                <a:lnTo>
                  <a:pt x="392" y="244"/>
                </a:lnTo>
                <a:lnTo>
                  <a:pt x="404" y="212"/>
                </a:lnTo>
                <a:lnTo>
                  <a:pt x="420" y="172"/>
                </a:lnTo>
                <a:lnTo>
                  <a:pt x="420" y="172"/>
                </a:lnTo>
                <a:lnTo>
                  <a:pt x="456" y="130"/>
                </a:lnTo>
                <a:lnTo>
                  <a:pt x="456" y="130"/>
                </a:lnTo>
                <a:lnTo>
                  <a:pt x="460" y="110"/>
                </a:lnTo>
                <a:lnTo>
                  <a:pt x="486" y="80"/>
                </a:lnTo>
                <a:lnTo>
                  <a:pt x="486" y="80"/>
                </a:lnTo>
                <a:lnTo>
                  <a:pt x="512" y="74"/>
                </a:lnTo>
                <a:lnTo>
                  <a:pt x="512" y="74"/>
                </a:lnTo>
                <a:lnTo>
                  <a:pt x="528" y="48"/>
                </a:lnTo>
                <a:lnTo>
                  <a:pt x="528" y="48"/>
                </a:lnTo>
                <a:lnTo>
                  <a:pt x="524" y="36"/>
                </a:lnTo>
                <a:lnTo>
                  <a:pt x="524" y="36"/>
                </a:lnTo>
                <a:lnTo>
                  <a:pt x="492" y="34"/>
                </a:lnTo>
                <a:lnTo>
                  <a:pt x="492" y="34"/>
                </a:lnTo>
                <a:lnTo>
                  <a:pt x="492" y="34"/>
                </a:lnTo>
                <a:close/>
              </a:path>
            </a:pathLst>
          </a:custGeom>
          <a:solidFill>
            <a:srgbClr val="B3B3B3"/>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endParaRPr>
          </a:p>
        </p:txBody>
      </p:sp>
      <p:sp>
        <p:nvSpPr>
          <p:cNvPr id="130063" name="Freeform 15"/>
          <p:cNvSpPr>
            <a:spLocks/>
          </p:cNvSpPr>
          <p:nvPr/>
        </p:nvSpPr>
        <p:spPr bwMode="auto">
          <a:xfrm>
            <a:off x="4233601" y="3885480"/>
            <a:ext cx="606240" cy="282240"/>
          </a:xfrm>
          <a:custGeom>
            <a:avLst/>
            <a:gdLst>
              <a:gd name="T0" fmla="*/ 394 w 424"/>
              <a:gd name="T1" fmla="*/ 24 h 196"/>
              <a:gd name="T2" fmla="*/ 372 w 424"/>
              <a:gd name="T3" fmla="*/ 10 h 196"/>
              <a:gd name="T4" fmla="*/ 356 w 424"/>
              <a:gd name="T5" fmla="*/ 8 h 196"/>
              <a:gd name="T6" fmla="*/ 346 w 424"/>
              <a:gd name="T7" fmla="*/ 18 h 196"/>
              <a:gd name="T8" fmla="*/ 276 w 424"/>
              <a:gd name="T9" fmla="*/ 24 h 196"/>
              <a:gd name="T10" fmla="*/ 222 w 424"/>
              <a:gd name="T11" fmla="*/ 38 h 196"/>
              <a:gd name="T12" fmla="*/ 226 w 424"/>
              <a:gd name="T13" fmla="*/ 18 h 196"/>
              <a:gd name="T14" fmla="*/ 216 w 424"/>
              <a:gd name="T15" fmla="*/ 2 h 196"/>
              <a:gd name="T16" fmla="*/ 204 w 424"/>
              <a:gd name="T17" fmla="*/ 0 h 196"/>
              <a:gd name="T18" fmla="*/ 192 w 424"/>
              <a:gd name="T19" fmla="*/ 12 h 196"/>
              <a:gd name="T20" fmla="*/ 150 w 424"/>
              <a:gd name="T21" fmla="*/ 2 h 196"/>
              <a:gd name="T22" fmla="*/ 124 w 424"/>
              <a:gd name="T23" fmla="*/ 8 h 196"/>
              <a:gd name="T24" fmla="*/ 116 w 424"/>
              <a:gd name="T25" fmla="*/ 14 h 196"/>
              <a:gd name="T26" fmla="*/ 96 w 424"/>
              <a:gd name="T27" fmla="*/ 56 h 196"/>
              <a:gd name="T28" fmla="*/ 78 w 424"/>
              <a:gd name="T29" fmla="*/ 74 h 196"/>
              <a:gd name="T30" fmla="*/ 12 w 424"/>
              <a:gd name="T31" fmla="*/ 80 h 196"/>
              <a:gd name="T32" fmla="*/ 0 w 424"/>
              <a:gd name="T33" fmla="*/ 92 h 196"/>
              <a:gd name="T34" fmla="*/ 10 w 424"/>
              <a:gd name="T35" fmla="*/ 136 h 196"/>
              <a:gd name="T36" fmla="*/ 28 w 424"/>
              <a:gd name="T37" fmla="*/ 172 h 196"/>
              <a:gd name="T38" fmla="*/ 48 w 424"/>
              <a:gd name="T39" fmla="*/ 188 h 196"/>
              <a:gd name="T40" fmla="*/ 88 w 424"/>
              <a:gd name="T41" fmla="*/ 196 h 196"/>
              <a:gd name="T42" fmla="*/ 142 w 424"/>
              <a:gd name="T43" fmla="*/ 192 h 196"/>
              <a:gd name="T44" fmla="*/ 144 w 424"/>
              <a:gd name="T45" fmla="*/ 170 h 196"/>
              <a:gd name="T46" fmla="*/ 162 w 424"/>
              <a:gd name="T47" fmla="*/ 170 h 196"/>
              <a:gd name="T48" fmla="*/ 218 w 424"/>
              <a:gd name="T49" fmla="*/ 154 h 196"/>
              <a:gd name="T50" fmla="*/ 230 w 424"/>
              <a:gd name="T51" fmla="*/ 160 h 196"/>
              <a:gd name="T52" fmla="*/ 252 w 424"/>
              <a:gd name="T53" fmla="*/ 158 h 196"/>
              <a:gd name="T54" fmla="*/ 290 w 424"/>
              <a:gd name="T55" fmla="*/ 116 h 196"/>
              <a:gd name="T56" fmla="*/ 290 w 424"/>
              <a:gd name="T57" fmla="*/ 116 h 196"/>
              <a:gd name="T58" fmla="*/ 368 w 424"/>
              <a:gd name="T59" fmla="*/ 108 h 196"/>
              <a:gd name="T60" fmla="*/ 384 w 424"/>
              <a:gd name="T61" fmla="*/ 124 h 196"/>
              <a:gd name="T62" fmla="*/ 398 w 424"/>
              <a:gd name="T63" fmla="*/ 114 h 196"/>
              <a:gd name="T64" fmla="*/ 402 w 424"/>
              <a:gd name="T65" fmla="*/ 90 h 196"/>
              <a:gd name="T66" fmla="*/ 418 w 424"/>
              <a:gd name="T67" fmla="*/ 82 h 196"/>
              <a:gd name="T68" fmla="*/ 424 w 424"/>
              <a:gd name="T69" fmla="*/ 40 h 196"/>
              <a:gd name="T70" fmla="*/ 394 w 424"/>
              <a:gd name="T71" fmla="*/ 24 h 196"/>
              <a:gd name="T72" fmla="*/ 394 w 424"/>
              <a:gd name="T73" fmla="*/ 2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4" h="196">
                <a:moveTo>
                  <a:pt x="394" y="24"/>
                </a:moveTo>
                <a:lnTo>
                  <a:pt x="394" y="24"/>
                </a:lnTo>
                <a:lnTo>
                  <a:pt x="372" y="10"/>
                </a:lnTo>
                <a:lnTo>
                  <a:pt x="372" y="10"/>
                </a:lnTo>
                <a:lnTo>
                  <a:pt x="356" y="8"/>
                </a:lnTo>
                <a:lnTo>
                  <a:pt x="356" y="8"/>
                </a:lnTo>
                <a:lnTo>
                  <a:pt x="346" y="18"/>
                </a:lnTo>
                <a:lnTo>
                  <a:pt x="346" y="18"/>
                </a:lnTo>
                <a:lnTo>
                  <a:pt x="276" y="24"/>
                </a:lnTo>
                <a:lnTo>
                  <a:pt x="276" y="24"/>
                </a:lnTo>
                <a:lnTo>
                  <a:pt x="266" y="42"/>
                </a:lnTo>
                <a:lnTo>
                  <a:pt x="222" y="38"/>
                </a:lnTo>
                <a:lnTo>
                  <a:pt x="222" y="38"/>
                </a:lnTo>
                <a:lnTo>
                  <a:pt x="226" y="18"/>
                </a:lnTo>
                <a:lnTo>
                  <a:pt x="226" y="18"/>
                </a:lnTo>
                <a:lnTo>
                  <a:pt x="216" y="2"/>
                </a:lnTo>
                <a:lnTo>
                  <a:pt x="216" y="2"/>
                </a:lnTo>
                <a:lnTo>
                  <a:pt x="204" y="0"/>
                </a:lnTo>
                <a:lnTo>
                  <a:pt x="204" y="0"/>
                </a:lnTo>
                <a:lnTo>
                  <a:pt x="192" y="12"/>
                </a:lnTo>
                <a:lnTo>
                  <a:pt x="162" y="16"/>
                </a:lnTo>
                <a:lnTo>
                  <a:pt x="150" y="2"/>
                </a:lnTo>
                <a:lnTo>
                  <a:pt x="150" y="2"/>
                </a:lnTo>
                <a:lnTo>
                  <a:pt x="124" y="8"/>
                </a:lnTo>
                <a:lnTo>
                  <a:pt x="124" y="8"/>
                </a:lnTo>
                <a:lnTo>
                  <a:pt x="116" y="14"/>
                </a:lnTo>
                <a:lnTo>
                  <a:pt x="116" y="14"/>
                </a:lnTo>
                <a:lnTo>
                  <a:pt x="96" y="56"/>
                </a:lnTo>
                <a:lnTo>
                  <a:pt x="78" y="74"/>
                </a:lnTo>
                <a:lnTo>
                  <a:pt x="78" y="74"/>
                </a:lnTo>
                <a:lnTo>
                  <a:pt x="12" y="80"/>
                </a:lnTo>
                <a:lnTo>
                  <a:pt x="12" y="80"/>
                </a:lnTo>
                <a:lnTo>
                  <a:pt x="0" y="92"/>
                </a:lnTo>
                <a:lnTo>
                  <a:pt x="0" y="92"/>
                </a:lnTo>
                <a:lnTo>
                  <a:pt x="10" y="136"/>
                </a:lnTo>
                <a:lnTo>
                  <a:pt x="10" y="136"/>
                </a:lnTo>
                <a:lnTo>
                  <a:pt x="28" y="172"/>
                </a:lnTo>
                <a:lnTo>
                  <a:pt x="28" y="172"/>
                </a:lnTo>
                <a:lnTo>
                  <a:pt x="48" y="188"/>
                </a:lnTo>
                <a:lnTo>
                  <a:pt x="48" y="188"/>
                </a:lnTo>
                <a:lnTo>
                  <a:pt x="88" y="196"/>
                </a:lnTo>
                <a:lnTo>
                  <a:pt x="88" y="196"/>
                </a:lnTo>
                <a:lnTo>
                  <a:pt x="142" y="192"/>
                </a:lnTo>
                <a:lnTo>
                  <a:pt x="142" y="192"/>
                </a:lnTo>
                <a:lnTo>
                  <a:pt x="144" y="170"/>
                </a:lnTo>
                <a:lnTo>
                  <a:pt x="144" y="170"/>
                </a:lnTo>
                <a:lnTo>
                  <a:pt x="162" y="170"/>
                </a:lnTo>
                <a:lnTo>
                  <a:pt x="162" y="170"/>
                </a:lnTo>
                <a:lnTo>
                  <a:pt x="188" y="160"/>
                </a:lnTo>
                <a:lnTo>
                  <a:pt x="218" y="154"/>
                </a:lnTo>
                <a:lnTo>
                  <a:pt x="218" y="154"/>
                </a:lnTo>
                <a:lnTo>
                  <a:pt x="230" y="160"/>
                </a:lnTo>
                <a:lnTo>
                  <a:pt x="230" y="160"/>
                </a:lnTo>
                <a:lnTo>
                  <a:pt x="252" y="158"/>
                </a:lnTo>
                <a:lnTo>
                  <a:pt x="252" y="158"/>
                </a:lnTo>
                <a:lnTo>
                  <a:pt x="290" y="116"/>
                </a:lnTo>
                <a:lnTo>
                  <a:pt x="290" y="116"/>
                </a:lnTo>
                <a:lnTo>
                  <a:pt x="290" y="116"/>
                </a:lnTo>
                <a:lnTo>
                  <a:pt x="326" y="110"/>
                </a:lnTo>
                <a:lnTo>
                  <a:pt x="368" y="108"/>
                </a:lnTo>
                <a:lnTo>
                  <a:pt x="368" y="108"/>
                </a:lnTo>
                <a:lnTo>
                  <a:pt x="384" y="124"/>
                </a:lnTo>
                <a:lnTo>
                  <a:pt x="384" y="124"/>
                </a:lnTo>
                <a:lnTo>
                  <a:pt x="398" y="114"/>
                </a:lnTo>
                <a:lnTo>
                  <a:pt x="402" y="90"/>
                </a:lnTo>
                <a:lnTo>
                  <a:pt x="402" y="90"/>
                </a:lnTo>
                <a:lnTo>
                  <a:pt x="418" y="82"/>
                </a:lnTo>
                <a:lnTo>
                  <a:pt x="418" y="82"/>
                </a:lnTo>
                <a:lnTo>
                  <a:pt x="414" y="46"/>
                </a:lnTo>
                <a:lnTo>
                  <a:pt x="424" y="40"/>
                </a:lnTo>
                <a:lnTo>
                  <a:pt x="424" y="40"/>
                </a:lnTo>
                <a:lnTo>
                  <a:pt x="394" y="24"/>
                </a:lnTo>
                <a:lnTo>
                  <a:pt x="394" y="24"/>
                </a:lnTo>
                <a:lnTo>
                  <a:pt x="394" y="24"/>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064" name="Freeform 16"/>
          <p:cNvSpPr>
            <a:spLocks/>
          </p:cNvSpPr>
          <p:nvPr/>
        </p:nvSpPr>
        <p:spPr bwMode="auto">
          <a:xfrm>
            <a:off x="3828961" y="4395241"/>
            <a:ext cx="694080" cy="658080"/>
          </a:xfrm>
          <a:custGeom>
            <a:avLst/>
            <a:gdLst>
              <a:gd name="T0" fmla="*/ 390 w 484"/>
              <a:gd name="T1" fmla="*/ 448 h 458"/>
              <a:gd name="T2" fmla="*/ 348 w 484"/>
              <a:gd name="T3" fmla="*/ 416 h 458"/>
              <a:gd name="T4" fmla="*/ 334 w 484"/>
              <a:gd name="T5" fmla="*/ 396 h 458"/>
              <a:gd name="T6" fmla="*/ 302 w 484"/>
              <a:gd name="T7" fmla="*/ 346 h 458"/>
              <a:gd name="T8" fmla="*/ 262 w 484"/>
              <a:gd name="T9" fmla="*/ 322 h 458"/>
              <a:gd name="T10" fmla="*/ 256 w 484"/>
              <a:gd name="T11" fmla="*/ 292 h 458"/>
              <a:gd name="T12" fmla="*/ 198 w 484"/>
              <a:gd name="T13" fmla="*/ 210 h 458"/>
              <a:gd name="T14" fmla="*/ 180 w 484"/>
              <a:gd name="T15" fmla="*/ 146 h 458"/>
              <a:gd name="T16" fmla="*/ 212 w 484"/>
              <a:gd name="T17" fmla="*/ 154 h 458"/>
              <a:gd name="T18" fmla="*/ 224 w 484"/>
              <a:gd name="T19" fmla="*/ 142 h 458"/>
              <a:gd name="T20" fmla="*/ 288 w 484"/>
              <a:gd name="T21" fmla="*/ 130 h 458"/>
              <a:gd name="T22" fmla="*/ 332 w 484"/>
              <a:gd name="T23" fmla="*/ 156 h 458"/>
              <a:gd name="T24" fmla="*/ 368 w 484"/>
              <a:gd name="T25" fmla="*/ 156 h 458"/>
              <a:gd name="T26" fmla="*/ 434 w 484"/>
              <a:gd name="T27" fmla="*/ 160 h 458"/>
              <a:gd name="T28" fmla="*/ 432 w 484"/>
              <a:gd name="T29" fmla="*/ 176 h 458"/>
              <a:gd name="T30" fmla="*/ 452 w 484"/>
              <a:gd name="T31" fmla="*/ 182 h 458"/>
              <a:gd name="T32" fmla="*/ 464 w 484"/>
              <a:gd name="T33" fmla="*/ 156 h 458"/>
              <a:gd name="T34" fmla="*/ 484 w 484"/>
              <a:gd name="T35" fmla="*/ 148 h 458"/>
              <a:gd name="T36" fmla="*/ 446 w 484"/>
              <a:gd name="T37" fmla="*/ 126 h 458"/>
              <a:gd name="T38" fmla="*/ 450 w 484"/>
              <a:gd name="T39" fmla="*/ 102 h 458"/>
              <a:gd name="T40" fmla="*/ 428 w 484"/>
              <a:gd name="T41" fmla="*/ 56 h 458"/>
              <a:gd name="T42" fmla="*/ 422 w 484"/>
              <a:gd name="T43" fmla="*/ 58 h 458"/>
              <a:gd name="T44" fmla="*/ 340 w 484"/>
              <a:gd name="T45" fmla="*/ 70 h 458"/>
              <a:gd name="T46" fmla="*/ 322 w 484"/>
              <a:gd name="T47" fmla="*/ 50 h 458"/>
              <a:gd name="T48" fmla="*/ 284 w 484"/>
              <a:gd name="T49" fmla="*/ 18 h 458"/>
              <a:gd name="T50" fmla="*/ 252 w 484"/>
              <a:gd name="T51" fmla="*/ 4 h 458"/>
              <a:gd name="T52" fmla="*/ 222 w 484"/>
              <a:gd name="T53" fmla="*/ 4 h 458"/>
              <a:gd name="T54" fmla="*/ 190 w 484"/>
              <a:gd name="T55" fmla="*/ 8 h 458"/>
              <a:gd name="T56" fmla="*/ 192 w 484"/>
              <a:gd name="T57" fmla="*/ 50 h 458"/>
              <a:gd name="T58" fmla="*/ 168 w 484"/>
              <a:gd name="T59" fmla="*/ 54 h 458"/>
              <a:gd name="T60" fmla="*/ 154 w 484"/>
              <a:gd name="T61" fmla="*/ 108 h 458"/>
              <a:gd name="T62" fmla="*/ 96 w 484"/>
              <a:gd name="T63" fmla="*/ 92 h 458"/>
              <a:gd name="T64" fmla="*/ 76 w 484"/>
              <a:gd name="T65" fmla="*/ 80 h 458"/>
              <a:gd name="T66" fmla="*/ 50 w 484"/>
              <a:gd name="T67" fmla="*/ 84 h 458"/>
              <a:gd name="T68" fmla="*/ 26 w 484"/>
              <a:gd name="T69" fmla="*/ 96 h 458"/>
              <a:gd name="T70" fmla="*/ 0 w 484"/>
              <a:gd name="T71" fmla="*/ 94 h 458"/>
              <a:gd name="T72" fmla="*/ 28 w 484"/>
              <a:gd name="T73" fmla="*/ 168 h 458"/>
              <a:gd name="T74" fmla="*/ 56 w 484"/>
              <a:gd name="T75" fmla="*/ 120 h 458"/>
              <a:gd name="T76" fmla="*/ 92 w 484"/>
              <a:gd name="T77" fmla="*/ 124 h 458"/>
              <a:gd name="T78" fmla="*/ 112 w 484"/>
              <a:gd name="T79" fmla="*/ 200 h 458"/>
              <a:gd name="T80" fmla="*/ 166 w 484"/>
              <a:gd name="T81" fmla="*/ 240 h 458"/>
              <a:gd name="T82" fmla="*/ 136 w 484"/>
              <a:gd name="T83" fmla="*/ 242 h 458"/>
              <a:gd name="T84" fmla="*/ 126 w 484"/>
              <a:gd name="T85" fmla="*/ 262 h 458"/>
              <a:gd name="T86" fmla="*/ 178 w 484"/>
              <a:gd name="T87" fmla="*/ 292 h 458"/>
              <a:gd name="T88" fmla="*/ 208 w 484"/>
              <a:gd name="T89" fmla="*/ 340 h 458"/>
              <a:gd name="T90" fmla="*/ 264 w 484"/>
              <a:gd name="T91" fmla="*/ 360 h 458"/>
              <a:gd name="T92" fmla="*/ 334 w 484"/>
              <a:gd name="T93" fmla="*/ 414 h 458"/>
              <a:gd name="T94" fmla="*/ 300 w 484"/>
              <a:gd name="T95" fmla="*/ 410 h 458"/>
              <a:gd name="T96" fmla="*/ 362 w 484"/>
              <a:gd name="T97" fmla="*/ 432 h 458"/>
              <a:gd name="T98" fmla="*/ 384 w 484"/>
              <a:gd name="T99"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458">
                <a:moveTo>
                  <a:pt x="384" y="458"/>
                </a:moveTo>
                <a:lnTo>
                  <a:pt x="384" y="458"/>
                </a:lnTo>
                <a:lnTo>
                  <a:pt x="390" y="448"/>
                </a:lnTo>
                <a:lnTo>
                  <a:pt x="390" y="448"/>
                </a:lnTo>
                <a:lnTo>
                  <a:pt x="370" y="434"/>
                </a:lnTo>
                <a:lnTo>
                  <a:pt x="348" y="416"/>
                </a:lnTo>
                <a:lnTo>
                  <a:pt x="348" y="416"/>
                </a:lnTo>
                <a:lnTo>
                  <a:pt x="348" y="416"/>
                </a:lnTo>
                <a:lnTo>
                  <a:pt x="334" y="396"/>
                </a:lnTo>
                <a:lnTo>
                  <a:pt x="302" y="362"/>
                </a:lnTo>
                <a:lnTo>
                  <a:pt x="302" y="362"/>
                </a:lnTo>
                <a:lnTo>
                  <a:pt x="302" y="346"/>
                </a:lnTo>
                <a:lnTo>
                  <a:pt x="302" y="346"/>
                </a:lnTo>
                <a:lnTo>
                  <a:pt x="282" y="344"/>
                </a:lnTo>
                <a:lnTo>
                  <a:pt x="262" y="322"/>
                </a:lnTo>
                <a:lnTo>
                  <a:pt x="262" y="322"/>
                </a:lnTo>
                <a:lnTo>
                  <a:pt x="256" y="292"/>
                </a:lnTo>
                <a:lnTo>
                  <a:pt x="256" y="292"/>
                </a:lnTo>
                <a:lnTo>
                  <a:pt x="200" y="240"/>
                </a:lnTo>
                <a:lnTo>
                  <a:pt x="200" y="240"/>
                </a:lnTo>
                <a:lnTo>
                  <a:pt x="198" y="210"/>
                </a:lnTo>
                <a:lnTo>
                  <a:pt x="198" y="210"/>
                </a:lnTo>
                <a:lnTo>
                  <a:pt x="182" y="188"/>
                </a:lnTo>
                <a:lnTo>
                  <a:pt x="180" y="146"/>
                </a:lnTo>
                <a:lnTo>
                  <a:pt x="204" y="140"/>
                </a:lnTo>
                <a:lnTo>
                  <a:pt x="204" y="140"/>
                </a:lnTo>
                <a:lnTo>
                  <a:pt x="212" y="154"/>
                </a:lnTo>
                <a:lnTo>
                  <a:pt x="220" y="154"/>
                </a:lnTo>
                <a:lnTo>
                  <a:pt x="220" y="154"/>
                </a:lnTo>
                <a:lnTo>
                  <a:pt x="224" y="142"/>
                </a:lnTo>
                <a:lnTo>
                  <a:pt x="256" y="132"/>
                </a:lnTo>
                <a:lnTo>
                  <a:pt x="288" y="130"/>
                </a:lnTo>
                <a:lnTo>
                  <a:pt x="288" y="130"/>
                </a:lnTo>
                <a:lnTo>
                  <a:pt x="320" y="136"/>
                </a:lnTo>
                <a:lnTo>
                  <a:pt x="320" y="136"/>
                </a:lnTo>
                <a:lnTo>
                  <a:pt x="332" y="156"/>
                </a:lnTo>
                <a:lnTo>
                  <a:pt x="332" y="156"/>
                </a:lnTo>
                <a:lnTo>
                  <a:pt x="368" y="156"/>
                </a:lnTo>
                <a:lnTo>
                  <a:pt x="368" y="156"/>
                </a:lnTo>
                <a:lnTo>
                  <a:pt x="382" y="150"/>
                </a:lnTo>
                <a:lnTo>
                  <a:pt x="420" y="152"/>
                </a:lnTo>
                <a:lnTo>
                  <a:pt x="434" y="160"/>
                </a:lnTo>
                <a:lnTo>
                  <a:pt x="434" y="160"/>
                </a:lnTo>
                <a:lnTo>
                  <a:pt x="432" y="176"/>
                </a:lnTo>
                <a:lnTo>
                  <a:pt x="432" y="176"/>
                </a:lnTo>
                <a:lnTo>
                  <a:pt x="446" y="184"/>
                </a:lnTo>
                <a:lnTo>
                  <a:pt x="446" y="184"/>
                </a:lnTo>
                <a:lnTo>
                  <a:pt x="452" y="182"/>
                </a:lnTo>
                <a:lnTo>
                  <a:pt x="452" y="182"/>
                </a:lnTo>
                <a:lnTo>
                  <a:pt x="458" y="174"/>
                </a:lnTo>
                <a:lnTo>
                  <a:pt x="464" y="156"/>
                </a:lnTo>
                <a:lnTo>
                  <a:pt x="464" y="156"/>
                </a:lnTo>
                <a:lnTo>
                  <a:pt x="484" y="148"/>
                </a:lnTo>
                <a:lnTo>
                  <a:pt x="484" y="148"/>
                </a:lnTo>
                <a:lnTo>
                  <a:pt x="474" y="138"/>
                </a:lnTo>
                <a:lnTo>
                  <a:pt x="474" y="138"/>
                </a:lnTo>
                <a:lnTo>
                  <a:pt x="446" y="126"/>
                </a:lnTo>
                <a:lnTo>
                  <a:pt x="446" y="126"/>
                </a:lnTo>
                <a:lnTo>
                  <a:pt x="450" y="102"/>
                </a:lnTo>
                <a:lnTo>
                  <a:pt x="450" y="102"/>
                </a:lnTo>
                <a:lnTo>
                  <a:pt x="438" y="100"/>
                </a:lnTo>
                <a:lnTo>
                  <a:pt x="424" y="58"/>
                </a:lnTo>
                <a:lnTo>
                  <a:pt x="428" y="56"/>
                </a:lnTo>
                <a:lnTo>
                  <a:pt x="428" y="56"/>
                </a:lnTo>
                <a:lnTo>
                  <a:pt x="422" y="58"/>
                </a:lnTo>
                <a:lnTo>
                  <a:pt x="422" y="58"/>
                </a:lnTo>
                <a:lnTo>
                  <a:pt x="400" y="84"/>
                </a:lnTo>
                <a:lnTo>
                  <a:pt x="366" y="80"/>
                </a:lnTo>
                <a:lnTo>
                  <a:pt x="340" y="70"/>
                </a:lnTo>
                <a:lnTo>
                  <a:pt x="340" y="70"/>
                </a:lnTo>
                <a:lnTo>
                  <a:pt x="322" y="50"/>
                </a:lnTo>
                <a:lnTo>
                  <a:pt x="322" y="50"/>
                </a:lnTo>
                <a:lnTo>
                  <a:pt x="296" y="44"/>
                </a:lnTo>
                <a:lnTo>
                  <a:pt x="296" y="44"/>
                </a:lnTo>
                <a:lnTo>
                  <a:pt x="284" y="18"/>
                </a:lnTo>
                <a:lnTo>
                  <a:pt x="284" y="18"/>
                </a:lnTo>
                <a:lnTo>
                  <a:pt x="250" y="0"/>
                </a:lnTo>
                <a:lnTo>
                  <a:pt x="252" y="4"/>
                </a:lnTo>
                <a:lnTo>
                  <a:pt x="234" y="10"/>
                </a:lnTo>
                <a:lnTo>
                  <a:pt x="234" y="10"/>
                </a:lnTo>
                <a:lnTo>
                  <a:pt x="222" y="4"/>
                </a:lnTo>
                <a:lnTo>
                  <a:pt x="222" y="4"/>
                </a:lnTo>
                <a:lnTo>
                  <a:pt x="190" y="8"/>
                </a:lnTo>
                <a:lnTo>
                  <a:pt x="190" y="8"/>
                </a:lnTo>
                <a:lnTo>
                  <a:pt x="182" y="20"/>
                </a:lnTo>
                <a:lnTo>
                  <a:pt x="182" y="20"/>
                </a:lnTo>
                <a:lnTo>
                  <a:pt x="192" y="50"/>
                </a:lnTo>
                <a:lnTo>
                  <a:pt x="192" y="50"/>
                </a:lnTo>
                <a:lnTo>
                  <a:pt x="168" y="54"/>
                </a:lnTo>
                <a:lnTo>
                  <a:pt x="168" y="54"/>
                </a:lnTo>
                <a:lnTo>
                  <a:pt x="156" y="84"/>
                </a:lnTo>
                <a:lnTo>
                  <a:pt x="156" y="84"/>
                </a:lnTo>
                <a:lnTo>
                  <a:pt x="154" y="108"/>
                </a:lnTo>
                <a:lnTo>
                  <a:pt x="128" y="106"/>
                </a:lnTo>
                <a:lnTo>
                  <a:pt x="96" y="92"/>
                </a:lnTo>
                <a:lnTo>
                  <a:pt x="96" y="92"/>
                </a:lnTo>
                <a:lnTo>
                  <a:pt x="88" y="80"/>
                </a:lnTo>
                <a:lnTo>
                  <a:pt x="76" y="80"/>
                </a:lnTo>
                <a:lnTo>
                  <a:pt x="76" y="80"/>
                </a:lnTo>
                <a:lnTo>
                  <a:pt x="64" y="88"/>
                </a:lnTo>
                <a:lnTo>
                  <a:pt x="64" y="88"/>
                </a:lnTo>
                <a:lnTo>
                  <a:pt x="50" y="84"/>
                </a:lnTo>
                <a:lnTo>
                  <a:pt x="50" y="84"/>
                </a:lnTo>
                <a:lnTo>
                  <a:pt x="38" y="90"/>
                </a:lnTo>
                <a:lnTo>
                  <a:pt x="26" y="96"/>
                </a:lnTo>
                <a:lnTo>
                  <a:pt x="10" y="90"/>
                </a:lnTo>
                <a:lnTo>
                  <a:pt x="12" y="88"/>
                </a:lnTo>
                <a:lnTo>
                  <a:pt x="0" y="94"/>
                </a:lnTo>
                <a:lnTo>
                  <a:pt x="0" y="128"/>
                </a:lnTo>
                <a:lnTo>
                  <a:pt x="12" y="150"/>
                </a:lnTo>
                <a:lnTo>
                  <a:pt x="28" y="168"/>
                </a:lnTo>
                <a:lnTo>
                  <a:pt x="42" y="158"/>
                </a:lnTo>
                <a:lnTo>
                  <a:pt x="50" y="142"/>
                </a:lnTo>
                <a:lnTo>
                  <a:pt x="56" y="120"/>
                </a:lnTo>
                <a:lnTo>
                  <a:pt x="66" y="112"/>
                </a:lnTo>
                <a:lnTo>
                  <a:pt x="84" y="120"/>
                </a:lnTo>
                <a:lnTo>
                  <a:pt x="92" y="124"/>
                </a:lnTo>
                <a:lnTo>
                  <a:pt x="106" y="150"/>
                </a:lnTo>
                <a:lnTo>
                  <a:pt x="104" y="172"/>
                </a:lnTo>
                <a:lnTo>
                  <a:pt x="112" y="200"/>
                </a:lnTo>
                <a:lnTo>
                  <a:pt x="138" y="220"/>
                </a:lnTo>
                <a:lnTo>
                  <a:pt x="156" y="228"/>
                </a:lnTo>
                <a:lnTo>
                  <a:pt x="166" y="240"/>
                </a:lnTo>
                <a:lnTo>
                  <a:pt x="164" y="250"/>
                </a:lnTo>
                <a:lnTo>
                  <a:pt x="154" y="244"/>
                </a:lnTo>
                <a:lnTo>
                  <a:pt x="136" y="242"/>
                </a:lnTo>
                <a:lnTo>
                  <a:pt x="120" y="242"/>
                </a:lnTo>
                <a:lnTo>
                  <a:pt x="114" y="250"/>
                </a:lnTo>
                <a:lnTo>
                  <a:pt x="126" y="262"/>
                </a:lnTo>
                <a:lnTo>
                  <a:pt x="150" y="268"/>
                </a:lnTo>
                <a:lnTo>
                  <a:pt x="164" y="286"/>
                </a:lnTo>
                <a:lnTo>
                  <a:pt x="178" y="292"/>
                </a:lnTo>
                <a:lnTo>
                  <a:pt x="186" y="300"/>
                </a:lnTo>
                <a:lnTo>
                  <a:pt x="186" y="322"/>
                </a:lnTo>
                <a:lnTo>
                  <a:pt x="208" y="340"/>
                </a:lnTo>
                <a:lnTo>
                  <a:pt x="218" y="334"/>
                </a:lnTo>
                <a:lnTo>
                  <a:pt x="238" y="344"/>
                </a:lnTo>
                <a:lnTo>
                  <a:pt x="264" y="360"/>
                </a:lnTo>
                <a:lnTo>
                  <a:pt x="288" y="378"/>
                </a:lnTo>
                <a:lnTo>
                  <a:pt x="320" y="404"/>
                </a:lnTo>
                <a:lnTo>
                  <a:pt x="334" y="414"/>
                </a:lnTo>
                <a:lnTo>
                  <a:pt x="326" y="418"/>
                </a:lnTo>
                <a:lnTo>
                  <a:pt x="310" y="404"/>
                </a:lnTo>
                <a:lnTo>
                  <a:pt x="300" y="410"/>
                </a:lnTo>
                <a:lnTo>
                  <a:pt x="312" y="420"/>
                </a:lnTo>
                <a:lnTo>
                  <a:pt x="344" y="426"/>
                </a:lnTo>
                <a:lnTo>
                  <a:pt x="362" y="432"/>
                </a:lnTo>
                <a:lnTo>
                  <a:pt x="380" y="454"/>
                </a:lnTo>
                <a:lnTo>
                  <a:pt x="384" y="458"/>
                </a:lnTo>
                <a:lnTo>
                  <a:pt x="384" y="458"/>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065" name="Freeform 17"/>
          <p:cNvSpPr>
            <a:spLocks/>
          </p:cNvSpPr>
          <p:nvPr/>
        </p:nvSpPr>
        <p:spPr bwMode="auto">
          <a:xfrm>
            <a:off x="4384801" y="4431241"/>
            <a:ext cx="537120" cy="724320"/>
          </a:xfrm>
          <a:custGeom>
            <a:avLst/>
            <a:gdLst>
              <a:gd name="T0" fmla="*/ 86 w 374"/>
              <a:gd name="T1" fmla="*/ 442 h 506"/>
              <a:gd name="T2" fmla="*/ 100 w 374"/>
              <a:gd name="T3" fmla="*/ 418 h 506"/>
              <a:gd name="T4" fmla="*/ 128 w 374"/>
              <a:gd name="T5" fmla="*/ 420 h 506"/>
              <a:gd name="T6" fmla="*/ 160 w 374"/>
              <a:gd name="T7" fmla="*/ 460 h 506"/>
              <a:gd name="T8" fmla="*/ 184 w 374"/>
              <a:gd name="T9" fmla="*/ 486 h 506"/>
              <a:gd name="T10" fmla="*/ 174 w 374"/>
              <a:gd name="T11" fmla="*/ 494 h 506"/>
              <a:gd name="T12" fmla="*/ 192 w 374"/>
              <a:gd name="T13" fmla="*/ 506 h 506"/>
              <a:gd name="T14" fmla="*/ 208 w 374"/>
              <a:gd name="T15" fmla="*/ 476 h 506"/>
              <a:gd name="T16" fmla="*/ 232 w 374"/>
              <a:gd name="T17" fmla="*/ 472 h 506"/>
              <a:gd name="T18" fmla="*/ 278 w 374"/>
              <a:gd name="T19" fmla="*/ 452 h 506"/>
              <a:gd name="T20" fmla="*/ 348 w 374"/>
              <a:gd name="T21" fmla="*/ 380 h 506"/>
              <a:gd name="T22" fmla="*/ 374 w 374"/>
              <a:gd name="T23" fmla="*/ 366 h 506"/>
              <a:gd name="T24" fmla="*/ 372 w 374"/>
              <a:gd name="T25" fmla="*/ 340 h 506"/>
              <a:gd name="T26" fmla="*/ 334 w 374"/>
              <a:gd name="T27" fmla="*/ 310 h 506"/>
              <a:gd name="T28" fmla="*/ 354 w 374"/>
              <a:gd name="T29" fmla="*/ 246 h 506"/>
              <a:gd name="T30" fmla="*/ 346 w 374"/>
              <a:gd name="T31" fmla="*/ 218 h 506"/>
              <a:gd name="T32" fmla="*/ 348 w 374"/>
              <a:gd name="T33" fmla="*/ 198 h 506"/>
              <a:gd name="T34" fmla="*/ 334 w 374"/>
              <a:gd name="T35" fmla="*/ 194 h 506"/>
              <a:gd name="T36" fmla="*/ 304 w 374"/>
              <a:gd name="T37" fmla="*/ 206 h 506"/>
              <a:gd name="T38" fmla="*/ 246 w 374"/>
              <a:gd name="T39" fmla="*/ 180 h 506"/>
              <a:gd name="T40" fmla="*/ 252 w 374"/>
              <a:gd name="T41" fmla="*/ 144 h 506"/>
              <a:gd name="T42" fmla="*/ 208 w 374"/>
              <a:gd name="T43" fmla="*/ 108 h 506"/>
              <a:gd name="T44" fmla="*/ 204 w 374"/>
              <a:gd name="T45" fmla="*/ 64 h 506"/>
              <a:gd name="T46" fmla="*/ 156 w 374"/>
              <a:gd name="T47" fmla="*/ 24 h 506"/>
              <a:gd name="T48" fmla="*/ 132 w 374"/>
              <a:gd name="T49" fmla="*/ 12 h 506"/>
              <a:gd name="T50" fmla="*/ 98 w 374"/>
              <a:gd name="T51" fmla="*/ 2 h 506"/>
              <a:gd name="T52" fmla="*/ 78 w 374"/>
              <a:gd name="T53" fmla="*/ 26 h 506"/>
              <a:gd name="T54" fmla="*/ 56 w 374"/>
              <a:gd name="T55" fmla="*/ 70 h 506"/>
              <a:gd name="T56" fmla="*/ 70 w 374"/>
              <a:gd name="T57" fmla="*/ 72 h 506"/>
              <a:gd name="T58" fmla="*/ 90 w 374"/>
              <a:gd name="T59" fmla="*/ 108 h 506"/>
              <a:gd name="T60" fmla="*/ 82 w 374"/>
              <a:gd name="T61" fmla="*/ 136 h 506"/>
              <a:gd name="T62" fmla="*/ 76 w 374"/>
              <a:gd name="T63" fmla="*/ 150 h 506"/>
              <a:gd name="T64" fmla="*/ 92 w 374"/>
              <a:gd name="T65" fmla="*/ 188 h 506"/>
              <a:gd name="T66" fmla="*/ 72 w 374"/>
              <a:gd name="T67" fmla="*/ 218 h 506"/>
              <a:gd name="T68" fmla="*/ 106 w 374"/>
              <a:gd name="T69" fmla="*/ 254 h 506"/>
              <a:gd name="T70" fmla="*/ 76 w 374"/>
              <a:gd name="T71" fmla="*/ 270 h 506"/>
              <a:gd name="T72" fmla="*/ 90 w 374"/>
              <a:gd name="T73" fmla="*/ 314 h 506"/>
              <a:gd name="T74" fmla="*/ 88 w 374"/>
              <a:gd name="T75" fmla="*/ 318 h 506"/>
              <a:gd name="T76" fmla="*/ 58 w 374"/>
              <a:gd name="T77" fmla="*/ 322 h 506"/>
              <a:gd name="T78" fmla="*/ 66 w 374"/>
              <a:gd name="T79" fmla="*/ 342 h 506"/>
              <a:gd name="T80" fmla="*/ 32 w 374"/>
              <a:gd name="T81" fmla="*/ 350 h 506"/>
              <a:gd name="T82" fmla="*/ 42 w 374"/>
              <a:gd name="T83" fmla="*/ 366 h 506"/>
              <a:gd name="T84" fmla="*/ 26 w 374"/>
              <a:gd name="T85" fmla="*/ 404 h 506"/>
              <a:gd name="T86" fmla="*/ 16 w 374"/>
              <a:gd name="T87" fmla="*/ 414 h 506"/>
              <a:gd name="T88" fmla="*/ 78 w 374"/>
              <a:gd name="T89" fmla="*/ 498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4" h="506">
                <a:moveTo>
                  <a:pt x="78" y="498"/>
                </a:moveTo>
                <a:lnTo>
                  <a:pt x="78" y="464"/>
                </a:lnTo>
                <a:lnTo>
                  <a:pt x="86" y="442"/>
                </a:lnTo>
                <a:lnTo>
                  <a:pt x="98" y="420"/>
                </a:lnTo>
                <a:lnTo>
                  <a:pt x="100" y="418"/>
                </a:lnTo>
                <a:lnTo>
                  <a:pt x="100" y="418"/>
                </a:lnTo>
                <a:lnTo>
                  <a:pt x="112" y="424"/>
                </a:lnTo>
                <a:lnTo>
                  <a:pt x="112" y="424"/>
                </a:lnTo>
                <a:lnTo>
                  <a:pt x="128" y="420"/>
                </a:lnTo>
                <a:lnTo>
                  <a:pt x="154" y="448"/>
                </a:lnTo>
                <a:lnTo>
                  <a:pt x="154" y="448"/>
                </a:lnTo>
                <a:lnTo>
                  <a:pt x="160" y="460"/>
                </a:lnTo>
                <a:lnTo>
                  <a:pt x="160" y="460"/>
                </a:lnTo>
                <a:lnTo>
                  <a:pt x="176" y="464"/>
                </a:lnTo>
                <a:lnTo>
                  <a:pt x="184" y="486"/>
                </a:lnTo>
                <a:lnTo>
                  <a:pt x="184" y="486"/>
                </a:lnTo>
                <a:lnTo>
                  <a:pt x="174" y="494"/>
                </a:lnTo>
                <a:lnTo>
                  <a:pt x="174" y="494"/>
                </a:lnTo>
                <a:lnTo>
                  <a:pt x="192" y="504"/>
                </a:lnTo>
                <a:lnTo>
                  <a:pt x="192" y="506"/>
                </a:lnTo>
                <a:lnTo>
                  <a:pt x="192" y="506"/>
                </a:lnTo>
                <a:lnTo>
                  <a:pt x="202" y="500"/>
                </a:lnTo>
                <a:lnTo>
                  <a:pt x="202" y="500"/>
                </a:lnTo>
                <a:lnTo>
                  <a:pt x="208" y="476"/>
                </a:lnTo>
                <a:lnTo>
                  <a:pt x="222" y="464"/>
                </a:lnTo>
                <a:lnTo>
                  <a:pt x="222" y="464"/>
                </a:lnTo>
                <a:lnTo>
                  <a:pt x="232" y="472"/>
                </a:lnTo>
                <a:lnTo>
                  <a:pt x="232" y="472"/>
                </a:lnTo>
                <a:lnTo>
                  <a:pt x="250" y="460"/>
                </a:lnTo>
                <a:lnTo>
                  <a:pt x="278" y="452"/>
                </a:lnTo>
                <a:lnTo>
                  <a:pt x="336" y="452"/>
                </a:lnTo>
                <a:lnTo>
                  <a:pt x="348" y="380"/>
                </a:lnTo>
                <a:lnTo>
                  <a:pt x="348" y="380"/>
                </a:lnTo>
                <a:lnTo>
                  <a:pt x="368" y="380"/>
                </a:lnTo>
                <a:lnTo>
                  <a:pt x="368" y="380"/>
                </a:lnTo>
                <a:lnTo>
                  <a:pt x="374" y="366"/>
                </a:lnTo>
                <a:lnTo>
                  <a:pt x="374" y="366"/>
                </a:lnTo>
                <a:lnTo>
                  <a:pt x="372" y="340"/>
                </a:lnTo>
                <a:lnTo>
                  <a:pt x="372" y="340"/>
                </a:lnTo>
                <a:lnTo>
                  <a:pt x="356" y="322"/>
                </a:lnTo>
                <a:lnTo>
                  <a:pt x="356" y="322"/>
                </a:lnTo>
                <a:lnTo>
                  <a:pt x="334" y="310"/>
                </a:lnTo>
                <a:lnTo>
                  <a:pt x="334" y="264"/>
                </a:lnTo>
                <a:lnTo>
                  <a:pt x="334" y="264"/>
                </a:lnTo>
                <a:lnTo>
                  <a:pt x="354" y="246"/>
                </a:lnTo>
                <a:lnTo>
                  <a:pt x="346" y="234"/>
                </a:lnTo>
                <a:lnTo>
                  <a:pt x="346" y="218"/>
                </a:lnTo>
                <a:lnTo>
                  <a:pt x="346" y="218"/>
                </a:lnTo>
                <a:lnTo>
                  <a:pt x="360" y="214"/>
                </a:lnTo>
                <a:lnTo>
                  <a:pt x="360" y="214"/>
                </a:lnTo>
                <a:lnTo>
                  <a:pt x="348" y="198"/>
                </a:lnTo>
                <a:lnTo>
                  <a:pt x="348" y="198"/>
                </a:lnTo>
                <a:lnTo>
                  <a:pt x="334" y="194"/>
                </a:lnTo>
                <a:lnTo>
                  <a:pt x="334" y="194"/>
                </a:lnTo>
                <a:lnTo>
                  <a:pt x="322" y="218"/>
                </a:lnTo>
                <a:lnTo>
                  <a:pt x="322" y="218"/>
                </a:lnTo>
                <a:lnTo>
                  <a:pt x="304" y="206"/>
                </a:lnTo>
                <a:lnTo>
                  <a:pt x="304" y="206"/>
                </a:lnTo>
                <a:lnTo>
                  <a:pt x="266" y="196"/>
                </a:lnTo>
                <a:lnTo>
                  <a:pt x="246" y="180"/>
                </a:lnTo>
                <a:lnTo>
                  <a:pt x="246" y="180"/>
                </a:lnTo>
                <a:lnTo>
                  <a:pt x="252" y="144"/>
                </a:lnTo>
                <a:lnTo>
                  <a:pt x="252" y="144"/>
                </a:lnTo>
                <a:lnTo>
                  <a:pt x="224" y="106"/>
                </a:lnTo>
                <a:lnTo>
                  <a:pt x="224" y="106"/>
                </a:lnTo>
                <a:lnTo>
                  <a:pt x="208" y="108"/>
                </a:lnTo>
                <a:lnTo>
                  <a:pt x="208" y="108"/>
                </a:lnTo>
                <a:lnTo>
                  <a:pt x="204" y="64"/>
                </a:lnTo>
                <a:lnTo>
                  <a:pt x="204" y="64"/>
                </a:lnTo>
                <a:lnTo>
                  <a:pt x="194" y="46"/>
                </a:lnTo>
                <a:lnTo>
                  <a:pt x="194" y="46"/>
                </a:lnTo>
                <a:lnTo>
                  <a:pt x="156" y="24"/>
                </a:lnTo>
                <a:lnTo>
                  <a:pt x="152" y="10"/>
                </a:lnTo>
                <a:lnTo>
                  <a:pt x="132" y="12"/>
                </a:lnTo>
                <a:lnTo>
                  <a:pt x="132" y="12"/>
                </a:lnTo>
                <a:lnTo>
                  <a:pt x="116" y="0"/>
                </a:lnTo>
                <a:lnTo>
                  <a:pt x="116" y="0"/>
                </a:lnTo>
                <a:lnTo>
                  <a:pt x="98" y="2"/>
                </a:lnTo>
                <a:lnTo>
                  <a:pt x="98" y="2"/>
                </a:lnTo>
                <a:lnTo>
                  <a:pt x="78" y="26"/>
                </a:lnTo>
                <a:lnTo>
                  <a:pt x="78" y="26"/>
                </a:lnTo>
                <a:lnTo>
                  <a:pt x="44" y="32"/>
                </a:lnTo>
                <a:lnTo>
                  <a:pt x="44" y="32"/>
                </a:lnTo>
                <a:lnTo>
                  <a:pt x="56" y="70"/>
                </a:lnTo>
                <a:lnTo>
                  <a:pt x="56" y="70"/>
                </a:lnTo>
                <a:lnTo>
                  <a:pt x="70" y="72"/>
                </a:lnTo>
                <a:lnTo>
                  <a:pt x="70" y="72"/>
                </a:lnTo>
                <a:lnTo>
                  <a:pt x="66" y="98"/>
                </a:lnTo>
                <a:lnTo>
                  <a:pt x="66" y="98"/>
                </a:lnTo>
                <a:lnTo>
                  <a:pt x="90" y="108"/>
                </a:lnTo>
                <a:lnTo>
                  <a:pt x="106" y="126"/>
                </a:lnTo>
                <a:lnTo>
                  <a:pt x="106" y="126"/>
                </a:lnTo>
                <a:lnTo>
                  <a:pt x="82" y="136"/>
                </a:lnTo>
                <a:lnTo>
                  <a:pt x="82" y="136"/>
                </a:lnTo>
                <a:lnTo>
                  <a:pt x="76" y="150"/>
                </a:lnTo>
                <a:lnTo>
                  <a:pt x="76" y="150"/>
                </a:lnTo>
                <a:lnTo>
                  <a:pt x="88" y="160"/>
                </a:lnTo>
                <a:lnTo>
                  <a:pt x="92" y="188"/>
                </a:lnTo>
                <a:lnTo>
                  <a:pt x="92" y="188"/>
                </a:lnTo>
                <a:lnTo>
                  <a:pt x="72" y="200"/>
                </a:lnTo>
                <a:lnTo>
                  <a:pt x="72" y="218"/>
                </a:lnTo>
                <a:lnTo>
                  <a:pt x="72" y="218"/>
                </a:lnTo>
                <a:lnTo>
                  <a:pt x="98" y="238"/>
                </a:lnTo>
                <a:lnTo>
                  <a:pt x="106" y="254"/>
                </a:lnTo>
                <a:lnTo>
                  <a:pt x="106" y="254"/>
                </a:lnTo>
                <a:lnTo>
                  <a:pt x="80" y="260"/>
                </a:lnTo>
                <a:lnTo>
                  <a:pt x="80" y="260"/>
                </a:lnTo>
                <a:lnTo>
                  <a:pt x="76" y="270"/>
                </a:lnTo>
                <a:lnTo>
                  <a:pt x="76" y="270"/>
                </a:lnTo>
                <a:lnTo>
                  <a:pt x="88" y="276"/>
                </a:lnTo>
                <a:lnTo>
                  <a:pt x="90" y="314"/>
                </a:lnTo>
                <a:lnTo>
                  <a:pt x="88" y="314"/>
                </a:lnTo>
                <a:lnTo>
                  <a:pt x="88" y="318"/>
                </a:lnTo>
                <a:lnTo>
                  <a:pt x="88" y="318"/>
                </a:lnTo>
                <a:lnTo>
                  <a:pt x="68" y="318"/>
                </a:lnTo>
                <a:lnTo>
                  <a:pt x="68" y="318"/>
                </a:lnTo>
                <a:lnTo>
                  <a:pt x="58" y="322"/>
                </a:lnTo>
                <a:lnTo>
                  <a:pt x="58" y="322"/>
                </a:lnTo>
                <a:lnTo>
                  <a:pt x="66" y="342"/>
                </a:lnTo>
                <a:lnTo>
                  <a:pt x="66" y="342"/>
                </a:lnTo>
                <a:lnTo>
                  <a:pt x="40" y="344"/>
                </a:lnTo>
                <a:lnTo>
                  <a:pt x="40" y="344"/>
                </a:lnTo>
                <a:lnTo>
                  <a:pt x="32" y="350"/>
                </a:lnTo>
                <a:lnTo>
                  <a:pt x="32" y="350"/>
                </a:lnTo>
                <a:lnTo>
                  <a:pt x="42" y="366"/>
                </a:lnTo>
                <a:lnTo>
                  <a:pt x="42" y="366"/>
                </a:lnTo>
                <a:lnTo>
                  <a:pt x="24" y="376"/>
                </a:lnTo>
                <a:lnTo>
                  <a:pt x="24" y="376"/>
                </a:lnTo>
                <a:lnTo>
                  <a:pt x="26" y="404"/>
                </a:lnTo>
                <a:lnTo>
                  <a:pt x="26" y="406"/>
                </a:lnTo>
                <a:lnTo>
                  <a:pt x="26" y="406"/>
                </a:lnTo>
                <a:lnTo>
                  <a:pt x="16" y="414"/>
                </a:lnTo>
                <a:lnTo>
                  <a:pt x="16" y="414"/>
                </a:lnTo>
                <a:lnTo>
                  <a:pt x="0" y="442"/>
                </a:lnTo>
                <a:lnTo>
                  <a:pt x="78" y="498"/>
                </a:lnTo>
                <a:lnTo>
                  <a:pt x="78" y="498"/>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066" name="Freeform 18"/>
          <p:cNvSpPr>
            <a:spLocks/>
          </p:cNvSpPr>
          <p:nvPr/>
        </p:nvSpPr>
        <p:spPr bwMode="auto">
          <a:xfrm>
            <a:off x="4505761" y="5040361"/>
            <a:ext cx="195840" cy="479520"/>
          </a:xfrm>
          <a:custGeom>
            <a:avLst/>
            <a:gdLst>
              <a:gd name="T0" fmla="*/ 18 w 138"/>
              <a:gd name="T1" fmla="*/ 92 h 334"/>
              <a:gd name="T2" fmla="*/ 12 w 138"/>
              <a:gd name="T3" fmla="*/ 122 h 334"/>
              <a:gd name="T4" fmla="*/ 10 w 138"/>
              <a:gd name="T5" fmla="*/ 176 h 334"/>
              <a:gd name="T6" fmla="*/ 12 w 138"/>
              <a:gd name="T7" fmla="*/ 198 h 334"/>
              <a:gd name="T8" fmla="*/ 0 w 138"/>
              <a:gd name="T9" fmla="*/ 252 h 334"/>
              <a:gd name="T10" fmla="*/ 42 w 138"/>
              <a:gd name="T11" fmla="*/ 302 h 334"/>
              <a:gd name="T12" fmla="*/ 68 w 138"/>
              <a:gd name="T13" fmla="*/ 334 h 334"/>
              <a:gd name="T14" fmla="*/ 66 w 138"/>
              <a:gd name="T15" fmla="*/ 328 h 334"/>
              <a:gd name="T16" fmla="*/ 76 w 138"/>
              <a:gd name="T17" fmla="*/ 326 h 334"/>
              <a:gd name="T18" fmla="*/ 82 w 138"/>
              <a:gd name="T19" fmla="*/ 312 h 334"/>
              <a:gd name="T20" fmla="*/ 82 w 138"/>
              <a:gd name="T21" fmla="*/ 276 h 334"/>
              <a:gd name="T22" fmla="*/ 112 w 138"/>
              <a:gd name="T23" fmla="*/ 272 h 334"/>
              <a:gd name="T24" fmla="*/ 114 w 138"/>
              <a:gd name="T25" fmla="*/ 248 h 334"/>
              <a:gd name="T26" fmla="*/ 128 w 138"/>
              <a:gd name="T27" fmla="*/ 238 h 334"/>
              <a:gd name="T28" fmla="*/ 138 w 138"/>
              <a:gd name="T29" fmla="*/ 208 h 334"/>
              <a:gd name="T30" fmla="*/ 130 w 138"/>
              <a:gd name="T31" fmla="*/ 192 h 334"/>
              <a:gd name="T32" fmla="*/ 88 w 138"/>
              <a:gd name="T33" fmla="*/ 186 h 334"/>
              <a:gd name="T34" fmla="*/ 96 w 138"/>
              <a:gd name="T35" fmla="*/ 160 h 334"/>
              <a:gd name="T36" fmla="*/ 82 w 138"/>
              <a:gd name="T37" fmla="*/ 144 h 334"/>
              <a:gd name="T38" fmla="*/ 82 w 138"/>
              <a:gd name="T39" fmla="*/ 142 h 334"/>
              <a:gd name="T40" fmla="*/ 88 w 138"/>
              <a:gd name="T41" fmla="*/ 114 h 334"/>
              <a:gd name="T42" fmla="*/ 100 w 138"/>
              <a:gd name="T43" fmla="*/ 82 h 334"/>
              <a:gd name="T44" fmla="*/ 80 w 138"/>
              <a:gd name="T45" fmla="*/ 70 h 334"/>
              <a:gd name="T46" fmla="*/ 92 w 138"/>
              <a:gd name="T47" fmla="*/ 58 h 334"/>
              <a:gd name="T48" fmla="*/ 86 w 138"/>
              <a:gd name="T49" fmla="*/ 44 h 334"/>
              <a:gd name="T50" fmla="*/ 72 w 138"/>
              <a:gd name="T51" fmla="*/ 40 h 334"/>
              <a:gd name="T52" fmla="*/ 64 w 138"/>
              <a:gd name="T53" fmla="*/ 26 h 334"/>
              <a:gd name="T54" fmla="*/ 42 w 138"/>
              <a:gd name="T55" fmla="*/ 2 h 334"/>
              <a:gd name="T56" fmla="*/ 26 w 138"/>
              <a:gd name="T57" fmla="*/ 6 h 334"/>
              <a:gd name="T58" fmla="*/ 18 w 138"/>
              <a:gd name="T59" fmla="*/ 0 h 334"/>
              <a:gd name="T60" fmla="*/ 8 w 138"/>
              <a:gd name="T61" fmla="*/ 18 h 334"/>
              <a:gd name="T62" fmla="*/ 0 w 138"/>
              <a:gd name="T63" fmla="*/ 4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334">
                <a:moveTo>
                  <a:pt x="0" y="76"/>
                </a:moveTo>
                <a:lnTo>
                  <a:pt x="18" y="92"/>
                </a:lnTo>
                <a:lnTo>
                  <a:pt x="18" y="114"/>
                </a:lnTo>
                <a:lnTo>
                  <a:pt x="12" y="122"/>
                </a:lnTo>
                <a:lnTo>
                  <a:pt x="8" y="148"/>
                </a:lnTo>
                <a:lnTo>
                  <a:pt x="10" y="176"/>
                </a:lnTo>
                <a:lnTo>
                  <a:pt x="16" y="186"/>
                </a:lnTo>
                <a:lnTo>
                  <a:pt x="12" y="198"/>
                </a:lnTo>
                <a:lnTo>
                  <a:pt x="0" y="202"/>
                </a:lnTo>
                <a:lnTo>
                  <a:pt x="0" y="252"/>
                </a:lnTo>
                <a:lnTo>
                  <a:pt x="12" y="266"/>
                </a:lnTo>
                <a:lnTo>
                  <a:pt x="42" y="302"/>
                </a:lnTo>
                <a:lnTo>
                  <a:pt x="56" y="324"/>
                </a:lnTo>
                <a:lnTo>
                  <a:pt x="68" y="334"/>
                </a:lnTo>
                <a:lnTo>
                  <a:pt x="66" y="328"/>
                </a:lnTo>
                <a:lnTo>
                  <a:pt x="66" y="328"/>
                </a:lnTo>
                <a:lnTo>
                  <a:pt x="76" y="326"/>
                </a:lnTo>
                <a:lnTo>
                  <a:pt x="76" y="326"/>
                </a:lnTo>
                <a:lnTo>
                  <a:pt x="82" y="312"/>
                </a:lnTo>
                <a:lnTo>
                  <a:pt x="82" y="312"/>
                </a:lnTo>
                <a:lnTo>
                  <a:pt x="82" y="276"/>
                </a:lnTo>
                <a:lnTo>
                  <a:pt x="82" y="276"/>
                </a:lnTo>
                <a:lnTo>
                  <a:pt x="112" y="272"/>
                </a:lnTo>
                <a:lnTo>
                  <a:pt x="112" y="272"/>
                </a:lnTo>
                <a:lnTo>
                  <a:pt x="114" y="248"/>
                </a:lnTo>
                <a:lnTo>
                  <a:pt x="114" y="248"/>
                </a:lnTo>
                <a:lnTo>
                  <a:pt x="128" y="238"/>
                </a:lnTo>
                <a:lnTo>
                  <a:pt x="128" y="238"/>
                </a:lnTo>
                <a:lnTo>
                  <a:pt x="138" y="208"/>
                </a:lnTo>
                <a:lnTo>
                  <a:pt x="138" y="208"/>
                </a:lnTo>
                <a:lnTo>
                  <a:pt x="130" y="192"/>
                </a:lnTo>
                <a:lnTo>
                  <a:pt x="130" y="192"/>
                </a:lnTo>
                <a:lnTo>
                  <a:pt x="110" y="194"/>
                </a:lnTo>
                <a:lnTo>
                  <a:pt x="88" y="186"/>
                </a:lnTo>
                <a:lnTo>
                  <a:pt x="88" y="186"/>
                </a:lnTo>
                <a:lnTo>
                  <a:pt x="96" y="160"/>
                </a:lnTo>
                <a:lnTo>
                  <a:pt x="96" y="160"/>
                </a:lnTo>
                <a:lnTo>
                  <a:pt x="82" y="144"/>
                </a:lnTo>
                <a:lnTo>
                  <a:pt x="82" y="142"/>
                </a:lnTo>
                <a:lnTo>
                  <a:pt x="82" y="142"/>
                </a:lnTo>
                <a:lnTo>
                  <a:pt x="88" y="114"/>
                </a:lnTo>
                <a:lnTo>
                  <a:pt x="88" y="114"/>
                </a:lnTo>
                <a:lnTo>
                  <a:pt x="100" y="86"/>
                </a:lnTo>
                <a:lnTo>
                  <a:pt x="100" y="82"/>
                </a:lnTo>
                <a:lnTo>
                  <a:pt x="100" y="82"/>
                </a:lnTo>
                <a:lnTo>
                  <a:pt x="80" y="70"/>
                </a:lnTo>
                <a:lnTo>
                  <a:pt x="80" y="70"/>
                </a:lnTo>
                <a:lnTo>
                  <a:pt x="92" y="58"/>
                </a:lnTo>
                <a:lnTo>
                  <a:pt x="92" y="58"/>
                </a:lnTo>
                <a:lnTo>
                  <a:pt x="86" y="44"/>
                </a:lnTo>
                <a:lnTo>
                  <a:pt x="86" y="44"/>
                </a:lnTo>
                <a:lnTo>
                  <a:pt x="72" y="40"/>
                </a:lnTo>
                <a:lnTo>
                  <a:pt x="72" y="40"/>
                </a:lnTo>
                <a:lnTo>
                  <a:pt x="64" y="26"/>
                </a:lnTo>
                <a:lnTo>
                  <a:pt x="64" y="26"/>
                </a:lnTo>
                <a:lnTo>
                  <a:pt x="42" y="2"/>
                </a:lnTo>
                <a:lnTo>
                  <a:pt x="42" y="2"/>
                </a:lnTo>
                <a:lnTo>
                  <a:pt x="26" y="6"/>
                </a:lnTo>
                <a:lnTo>
                  <a:pt x="26" y="6"/>
                </a:lnTo>
                <a:lnTo>
                  <a:pt x="18" y="0"/>
                </a:lnTo>
                <a:lnTo>
                  <a:pt x="18" y="0"/>
                </a:lnTo>
                <a:lnTo>
                  <a:pt x="8" y="18"/>
                </a:lnTo>
                <a:lnTo>
                  <a:pt x="8" y="18"/>
                </a:lnTo>
                <a:lnTo>
                  <a:pt x="0" y="40"/>
                </a:lnTo>
                <a:lnTo>
                  <a:pt x="0" y="76"/>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067" name="Freeform 19"/>
          <p:cNvSpPr>
            <a:spLocks/>
          </p:cNvSpPr>
          <p:nvPr/>
        </p:nvSpPr>
        <p:spPr bwMode="auto">
          <a:xfrm>
            <a:off x="4978081" y="5633641"/>
            <a:ext cx="213120" cy="156960"/>
          </a:xfrm>
          <a:custGeom>
            <a:avLst/>
            <a:gdLst>
              <a:gd name="T0" fmla="*/ 150 w 150"/>
              <a:gd name="T1" fmla="*/ 92 h 110"/>
              <a:gd name="T2" fmla="*/ 138 w 150"/>
              <a:gd name="T3" fmla="*/ 76 h 110"/>
              <a:gd name="T4" fmla="*/ 112 w 150"/>
              <a:gd name="T5" fmla="*/ 58 h 110"/>
              <a:gd name="T6" fmla="*/ 110 w 150"/>
              <a:gd name="T7" fmla="*/ 44 h 110"/>
              <a:gd name="T8" fmla="*/ 104 w 150"/>
              <a:gd name="T9" fmla="*/ 32 h 110"/>
              <a:gd name="T10" fmla="*/ 88 w 150"/>
              <a:gd name="T11" fmla="*/ 28 h 110"/>
              <a:gd name="T12" fmla="*/ 78 w 150"/>
              <a:gd name="T13" fmla="*/ 34 h 110"/>
              <a:gd name="T14" fmla="*/ 70 w 150"/>
              <a:gd name="T15" fmla="*/ 22 h 110"/>
              <a:gd name="T16" fmla="*/ 64 w 150"/>
              <a:gd name="T17" fmla="*/ 18 h 110"/>
              <a:gd name="T18" fmla="*/ 50 w 150"/>
              <a:gd name="T19" fmla="*/ 14 h 110"/>
              <a:gd name="T20" fmla="*/ 30 w 150"/>
              <a:gd name="T21" fmla="*/ 0 h 110"/>
              <a:gd name="T22" fmla="*/ 14 w 150"/>
              <a:gd name="T23" fmla="*/ 2 h 110"/>
              <a:gd name="T24" fmla="*/ 0 w 150"/>
              <a:gd name="T25" fmla="*/ 10 h 110"/>
              <a:gd name="T26" fmla="*/ 14 w 150"/>
              <a:gd name="T27" fmla="*/ 16 h 110"/>
              <a:gd name="T28" fmla="*/ 30 w 150"/>
              <a:gd name="T29" fmla="*/ 28 h 110"/>
              <a:gd name="T30" fmla="*/ 60 w 150"/>
              <a:gd name="T31" fmla="*/ 46 h 110"/>
              <a:gd name="T32" fmla="*/ 86 w 150"/>
              <a:gd name="T33" fmla="*/ 58 h 110"/>
              <a:gd name="T34" fmla="*/ 102 w 150"/>
              <a:gd name="T35" fmla="*/ 66 h 110"/>
              <a:gd name="T36" fmla="*/ 114 w 150"/>
              <a:gd name="T37" fmla="*/ 88 h 110"/>
              <a:gd name="T38" fmla="*/ 134 w 150"/>
              <a:gd name="T39" fmla="*/ 110 h 110"/>
              <a:gd name="T40" fmla="*/ 146 w 150"/>
              <a:gd name="T41" fmla="*/ 102 h 110"/>
              <a:gd name="T42" fmla="*/ 150 w 150"/>
              <a:gd name="T43" fmla="*/ 92 h 110"/>
              <a:gd name="T44" fmla="*/ 150 w 150"/>
              <a:gd name="T45" fmla="*/ 9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 h="110">
                <a:moveTo>
                  <a:pt x="150" y="92"/>
                </a:moveTo>
                <a:lnTo>
                  <a:pt x="138" y="76"/>
                </a:lnTo>
                <a:lnTo>
                  <a:pt x="112" y="58"/>
                </a:lnTo>
                <a:lnTo>
                  <a:pt x="110" y="44"/>
                </a:lnTo>
                <a:lnTo>
                  <a:pt x="104" y="32"/>
                </a:lnTo>
                <a:lnTo>
                  <a:pt x="88" y="28"/>
                </a:lnTo>
                <a:lnTo>
                  <a:pt x="78" y="34"/>
                </a:lnTo>
                <a:lnTo>
                  <a:pt x="70" y="22"/>
                </a:lnTo>
                <a:lnTo>
                  <a:pt x="64" y="18"/>
                </a:lnTo>
                <a:lnTo>
                  <a:pt x="50" y="14"/>
                </a:lnTo>
                <a:lnTo>
                  <a:pt x="30" y="0"/>
                </a:lnTo>
                <a:lnTo>
                  <a:pt x="14" y="2"/>
                </a:lnTo>
                <a:lnTo>
                  <a:pt x="0" y="10"/>
                </a:lnTo>
                <a:lnTo>
                  <a:pt x="14" y="16"/>
                </a:lnTo>
                <a:lnTo>
                  <a:pt x="30" y="28"/>
                </a:lnTo>
                <a:lnTo>
                  <a:pt x="60" y="46"/>
                </a:lnTo>
                <a:lnTo>
                  <a:pt x="86" y="58"/>
                </a:lnTo>
                <a:lnTo>
                  <a:pt x="102" y="66"/>
                </a:lnTo>
                <a:lnTo>
                  <a:pt x="114" y="88"/>
                </a:lnTo>
                <a:lnTo>
                  <a:pt x="134" y="110"/>
                </a:lnTo>
                <a:lnTo>
                  <a:pt x="146" y="102"/>
                </a:lnTo>
                <a:lnTo>
                  <a:pt x="150" y="92"/>
                </a:lnTo>
                <a:lnTo>
                  <a:pt x="150"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068" name="Freeform 20"/>
          <p:cNvSpPr>
            <a:spLocks/>
          </p:cNvSpPr>
          <p:nvPr/>
        </p:nvSpPr>
        <p:spPr bwMode="auto">
          <a:xfrm>
            <a:off x="4572001" y="5105161"/>
            <a:ext cx="800640" cy="940320"/>
          </a:xfrm>
          <a:custGeom>
            <a:avLst/>
            <a:gdLst>
              <a:gd name="T0" fmla="*/ 530 w 558"/>
              <a:gd name="T1" fmla="*/ 108 h 656"/>
              <a:gd name="T2" fmla="*/ 558 w 558"/>
              <a:gd name="T3" fmla="*/ 34 h 656"/>
              <a:gd name="T4" fmla="*/ 512 w 558"/>
              <a:gd name="T5" fmla="*/ 4 h 656"/>
              <a:gd name="T6" fmla="*/ 504 w 558"/>
              <a:gd name="T7" fmla="*/ 32 h 656"/>
              <a:gd name="T8" fmla="*/ 476 w 558"/>
              <a:gd name="T9" fmla="*/ 58 h 656"/>
              <a:gd name="T10" fmla="*/ 444 w 558"/>
              <a:gd name="T11" fmla="*/ 54 h 656"/>
              <a:gd name="T12" fmla="*/ 400 w 558"/>
              <a:gd name="T13" fmla="*/ 54 h 656"/>
              <a:gd name="T14" fmla="*/ 292 w 558"/>
              <a:gd name="T15" fmla="*/ 90 h 656"/>
              <a:gd name="T16" fmla="*/ 224 w 558"/>
              <a:gd name="T17" fmla="*/ 110 h 656"/>
              <a:gd name="T18" fmla="*/ 150 w 558"/>
              <a:gd name="T19" fmla="*/ 150 h 656"/>
              <a:gd name="T20" fmla="*/ 76 w 558"/>
              <a:gd name="T21" fmla="*/ 154 h 656"/>
              <a:gd name="T22" fmla="*/ 52 w 558"/>
              <a:gd name="T23" fmla="*/ 194 h 656"/>
              <a:gd name="T24" fmla="*/ 20 w 558"/>
              <a:gd name="T25" fmla="*/ 224 h 656"/>
              <a:gd name="T26" fmla="*/ 6 w 558"/>
              <a:gd name="T27" fmla="*/ 280 h 656"/>
              <a:gd name="T28" fmla="*/ 48 w 558"/>
              <a:gd name="T29" fmla="*/ 372 h 656"/>
              <a:gd name="T30" fmla="*/ 98 w 558"/>
              <a:gd name="T31" fmla="*/ 382 h 656"/>
              <a:gd name="T32" fmla="*/ 68 w 558"/>
              <a:gd name="T33" fmla="*/ 412 h 656"/>
              <a:gd name="T34" fmla="*/ 114 w 558"/>
              <a:gd name="T35" fmla="*/ 446 h 656"/>
              <a:gd name="T36" fmla="*/ 220 w 558"/>
              <a:gd name="T37" fmla="*/ 434 h 656"/>
              <a:gd name="T38" fmla="*/ 258 w 558"/>
              <a:gd name="T39" fmla="*/ 460 h 656"/>
              <a:gd name="T40" fmla="*/ 222 w 558"/>
              <a:gd name="T41" fmla="*/ 472 h 656"/>
              <a:gd name="T42" fmla="*/ 132 w 558"/>
              <a:gd name="T43" fmla="*/ 472 h 656"/>
              <a:gd name="T44" fmla="*/ 116 w 558"/>
              <a:gd name="T45" fmla="*/ 506 h 656"/>
              <a:gd name="T46" fmla="*/ 144 w 558"/>
              <a:gd name="T47" fmla="*/ 578 h 656"/>
              <a:gd name="T48" fmla="*/ 176 w 558"/>
              <a:gd name="T49" fmla="*/ 622 h 656"/>
              <a:gd name="T50" fmla="*/ 216 w 558"/>
              <a:gd name="T51" fmla="*/ 646 h 656"/>
              <a:gd name="T52" fmla="*/ 246 w 558"/>
              <a:gd name="T53" fmla="*/ 620 h 656"/>
              <a:gd name="T54" fmla="*/ 276 w 558"/>
              <a:gd name="T55" fmla="*/ 602 h 656"/>
              <a:gd name="T56" fmla="*/ 252 w 558"/>
              <a:gd name="T57" fmla="*/ 528 h 656"/>
              <a:gd name="T58" fmla="*/ 300 w 558"/>
              <a:gd name="T59" fmla="*/ 542 h 656"/>
              <a:gd name="T60" fmla="*/ 290 w 558"/>
              <a:gd name="T61" fmla="*/ 512 h 656"/>
              <a:gd name="T62" fmla="*/ 324 w 558"/>
              <a:gd name="T63" fmla="*/ 474 h 656"/>
              <a:gd name="T64" fmla="*/ 336 w 558"/>
              <a:gd name="T65" fmla="*/ 424 h 656"/>
              <a:gd name="T66" fmla="*/ 276 w 558"/>
              <a:gd name="T67" fmla="*/ 402 h 656"/>
              <a:gd name="T68" fmla="*/ 260 w 558"/>
              <a:gd name="T69" fmla="*/ 356 h 656"/>
              <a:gd name="T70" fmla="*/ 264 w 558"/>
              <a:gd name="T71" fmla="*/ 322 h 656"/>
              <a:gd name="T72" fmla="*/ 276 w 558"/>
              <a:gd name="T73" fmla="*/ 312 h 656"/>
              <a:gd name="T74" fmla="*/ 232 w 558"/>
              <a:gd name="T75" fmla="*/ 164 h 656"/>
              <a:gd name="T76" fmla="*/ 266 w 558"/>
              <a:gd name="T77" fmla="*/ 204 h 656"/>
              <a:gd name="T78" fmla="*/ 314 w 558"/>
              <a:gd name="T79" fmla="*/ 236 h 656"/>
              <a:gd name="T80" fmla="*/ 316 w 558"/>
              <a:gd name="T81" fmla="*/ 214 h 656"/>
              <a:gd name="T82" fmla="*/ 318 w 558"/>
              <a:gd name="T83" fmla="*/ 204 h 656"/>
              <a:gd name="T84" fmla="*/ 350 w 558"/>
              <a:gd name="T85" fmla="*/ 214 h 656"/>
              <a:gd name="T86" fmla="*/ 324 w 558"/>
              <a:gd name="T87" fmla="*/ 150 h 656"/>
              <a:gd name="T88" fmla="*/ 398 w 558"/>
              <a:gd name="T89" fmla="*/ 134 h 656"/>
              <a:gd name="T90" fmla="*/ 424 w 558"/>
              <a:gd name="T91" fmla="*/ 90 h 656"/>
              <a:gd name="T92" fmla="*/ 484 w 558"/>
              <a:gd name="T93" fmla="*/ 126 h 656"/>
              <a:gd name="T94" fmla="*/ 522 w 558"/>
              <a:gd name="T95" fmla="*/ 13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8" h="656">
                <a:moveTo>
                  <a:pt x="522" y="136"/>
                </a:moveTo>
                <a:lnTo>
                  <a:pt x="522" y="136"/>
                </a:lnTo>
                <a:lnTo>
                  <a:pt x="530" y="108"/>
                </a:lnTo>
                <a:lnTo>
                  <a:pt x="530" y="108"/>
                </a:lnTo>
                <a:lnTo>
                  <a:pt x="536" y="74"/>
                </a:lnTo>
                <a:lnTo>
                  <a:pt x="536" y="74"/>
                </a:lnTo>
                <a:lnTo>
                  <a:pt x="558" y="54"/>
                </a:lnTo>
                <a:lnTo>
                  <a:pt x="558" y="34"/>
                </a:lnTo>
                <a:lnTo>
                  <a:pt x="558" y="34"/>
                </a:lnTo>
                <a:lnTo>
                  <a:pt x="534" y="0"/>
                </a:lnTo>
                <a:lnTo>
                  <a:pt x="534" y="0"/>
                </a:lnTo>
                <a:lnTo>
                  <a:pt x="512" y="4"/>
                </a:lnTo>
                <a:lnTo>
                  <a:pt x="512" y="4"/>
                </a:lnTo>
                <a:lnTo>
                  <a:pt x="500" y="14"/>
                </a:lnTo>
                <a:lnTo>
                  <a:pt x="500" y="14"/>
                </a:lnTo>
                <a:lnTo>
                  <a:pt x="504" y="32"/>
                </a:lnTo>
                <a:lnTo>
                  <a:pt x="512" y="62"/>
                </a:lnTo>
                <a:lnTo>
                  <a:pt x="512" y="62"/>
                </a:lnTo>
                <a:lnTo>
                  <a:pt x="476" y="58"/>
                </a:lnTo>
                <a:lnTo>
                  <a:pt x="476" y="58"/>
                </a:lnTo>
                <a:lnTo>
                  <a:pt x="470" y="62"/>
                </a:lnTo>
                <a:lnTo>
                  <a:pt x="470" y="62"/>
                </a:lnTo>
                <a:lnTo>
                  <a:pt x="444" y="54"/>
                </a:lnTo>
                <a:lnTo>
                  <a:pt x="444" y="54"/>
                </a:lnTo>
                <a:lnTo>
                  <a:pt x="422" y="56"/>
                </a:lnTo>
                <a:lnTo>
                  <a:pt x="422" y="56"/>
                </a:lnTo>
                <a:lnTo>
                  <a:pt x="400" y="54"/>
                </a:lnTo>
                <a:lnTo>
                  <a:pt x="400" y="54"/>
                </a:lnTo>
                <a:lnTo>
                  <a:pt x="368" y="58"/>
                </a:lnTo>
                <a:lnTo>
                  <a:pt x="368" y="58"/>
                </a:lnTo>
                <a:lnTo>
                  <a:pt x="330" y="74"/>
                </a:lnTo>
                <a:lnTo>
                  <a:pt x="292" y="90"/>
                </a:lnTo>
                <a:lnTo>
                  <a:pt x="292" y="90"/>
                </a:lnTo>
                <a:lnTo>
                  <a:pt x="240" y="94"/>
                </a:lnTo>
                <a:lnTo>
                  <a:pt x="240" y="94"/>
                </a:lnTo>
                <a:lnTo>
                  <a:pt x="224" y="110"/>
                </a:lnTo>
                <a:lnTo>
                  <a:pt x="224" y="110"/>
                </a:lnTo>
                <a:lnTo>
                  <a:pt x="172" y="120"/>
                </a:lnTo>
                <a:lnTo>
                  <a:pt x="172" y="120"/>
                </a:lnTo>
                <a:lnTo>
                  <a:pt x="150" y="150"/>
                </a:lnTo>
                <a:lnTo>
                  <a:pt x="118" y="156"/>
                </a:lnTo>
                <a:lnTo>
                  <a:pt x="118" y="156"/>
                </a:lnTo>
                <a:lnTo>
                  <a:pt x="76" y="154"/>
                </a:lnTo>
                <a:lnTo>
                  <a:pt x="76" y="154"/>
                </a:lnTo>
                <a:lnTo>
                  <a:pt x="66" y="184"/>
                </a:lnTo>
                <a:lnTo>
                  <a:pt x="66" y="184"/>
                </a:lnTo>
                <a:lnTo>
                  <a:pt x="52" y="194"/>
                </a:lnTo>
                <a:lnTo>
                  <a:pt x="52" y="194"/>
                </a:lnTo>
                <a:lnTo>
                  <a:pt x="50" y="218"/>
                </a:lnTo>
                <a:lnTo>
                  <a:pt x="50" y="218"/>
                </a:lnTo>
                <a:lnTo>
                  <a:pt x="20" y="224"/>
                </a:lnTo>
                <a:lnTo>
                  <a:pt x="20" y="224"/>
                </a:lnTo>
                <a:lnTo>
                  <a:pt x="20" y="256"/>
                </a:lnTo>
                <a:lnTo>
                  <a:pt x="12" y="274"/>
                </a:lnTo>
                <a:lnTo>
                  <a:pt x="0" y="276"/>
                </a:lnTo>
                <a:lnTo>
                  <a:pt x="6" y="280"/>
                </a:lnTo>
                <a:lnTo>
                  <a:pt x="12" y="298"/>
                </a:lnTo>
                <a:lnTo>
                  <a:pt x="16" y="330"/>
                </a:lnTo>
                <a:lnTo>
                  <a:pt x="44" y="356"/>
                </a:lnTo>
                <a:lnTo>
                  <a:pt x="48" y="372"/>
                </a:lnTo>
                <a:lnTo>
                  <a:pt x="60" y="376"/>
                </a:lnTo>
                <a:lnTo>
                  <a:pt x="68" y="370"/>
                </a:lnTo>
                <a:lnTo>
                  <a:pt x="88" y="374"/>
                </a:lnTo>
                <a:lnTo>
                  <a:pt x="98" y="382"/>
                </a:lnTo>
                <a:lnTo>
                  <a:pt x="96" y="392"/>
                </a:lnTo>
                <a:lnTo>
                  <a:pt x="62" y="382"/>
                </a:lnTo>
                <a:lnTo>
                  <a:pt x="58" y="396"/>
                </a:lnTo>
                <a:lnTo>
                  <a:pt x="68" y="412"/>
                </a:lnTo>
                <a:lnTo>
                  <a:pt x="92" y="436"/>
                </a:lnTo>
                <a:lnTo>
                  <a:pt x="88" y="448"/>
                </a:lnTo>
                <a:lnTo>
                  <a:pt x="98" y="454"/>
                </a:lnTo>
                <a:lnTo>
                  <a:pt x="114" y="446"/>
                </a:lnTo>
                <a:lnTo>
                  <a:pt x="150" y="446"/>
                </a:lnTo>
                <a:lnTo>
                  <a:pt x="164" y="438"/>
                </a:lnTo>
                <a:lnTo>
                  <a:pt x="196" y="434"/>
                </a:lnTo>
                <a:lnTo>
                  <a:pt x="220" y="434"/>
                </a:lnTo>
                <a:lnTo>
                  <a:pt x="226" y="448"/>
                </a:lnTo>
                <a:lnTo>
                  <a:pt x="236" y="448"/>
                </a:lnTo>
                <a:lnTo>
                  <a:pt x="246" y="448"/>
                </a:lnTo>
                <a:lnTo>
                  <a:pt x="258" y="460"/>
                </a:lnTo>
                <a:lnTo>
                  <a:pt x="272" y="462"/>
                </a:lnTo>
                <a:lnTo>
                  <a:pt x="274" y="474"/>
                </a:lnTo>
                <a:lnTo>
                  <a:pt x="254" y="482"/>
                </a:lnTo>
                <a:lnTo>
                  <a:pt x="222" y="472"/>
                </a:lnTo>
                <a:lnTo>
                  <a:pt x="198" y="464"/>
                </a:lnTo>
                <a:lnTo>
                  <a:pt x="166" y="452"/>
                </a:lnTo>
                <a:lnTo>
                  <a:pt x="150" y="458"/>
                </a:lnTo>
                <a:lnTo>
                  <a:pt x="132" y="472"/>
                </a:lnTo>
                <a:lnTo>
                  <a:pt x="110" y="478"/>
                </a:lnTo>
                <a:lnTo>
                  <a:pt x="100" y="494"/>
                </a:lnTo>
                <a:lnTo>
                  <a:pt x="110" y="506"/>
                </a:lnTo>
                <a:lnTo>
                  <a:pt x="116" y="506"/>
                </a:lnTo>
                <a:lnTo>
                  <a:pt x="116" y="518"/>
                </a:lnTo>
                <a:lnTo>
                  <a:pt x="128" y="526"/>
                </a:lnTo>
                <a:lnTo>
                  <a:pt x="142" y="550"/>
                </a:lnTo>
                <a:lnTo>
                  <a:pt x="144" y="578"/>
                </a:lnTo>
                <a:lnTo>
                  <a:pt x="138" y="604"/>
                </a:lnTo>
                <a:lnTo>
                  <a:pt x="162" y="630"/>
                </a:lnTo>
                <a:lnTo>
                  <a:pt x="176" y="636"/>
                </a:lnTo>
                <a:lnTo>
                  <a:pt x="176" y="622"/>
                </a:lnTo>
                <a:lnTo>
                  <a:pt x="174" y="604"/>
                </a:lnTo>
                <a:lnTo>
                  <a:pt x="190" y="602"/>
                </a:lnTo>
                <a:lnTo>
                  <a:pt x="212" y="622"/>
                </a:lnTo>
                <a:lnTo>
                  <a:pt x="216" y="646"/>
                </a:lnTo>
                <a:lnTo>
                  <a:pt x="224" y="656"/>
                </a:lnTo>
                <a:lnTo>
                  <a:pt x="230" y="652"/>
                </a:lnTo>
                <a:lnTo>
                  <a:pt x="230" y="624"/>
                </a:lnTo>
                <a:lnTo>
                  <a:pt x="246" y="620"/>
                </a:lnTo>
                <a:lnTo>
                  <a:pt x="262" y="640"/>
                </a:lnTo>
                <a:lnTo>
                  <a:pt x="280" y="648"/>
                </a:lnTo>
                <a:lnTo>
                  <a:pt x="284" y="632"/>
                </a:lnTo>
                <a:lnTo>
                  <a:pt x="276" y="602"/>
                </a:lnTo>
                <a:lnTo>
                  <a:pt x="266" y="580"/>
                </a:lnTo>
                <a:lnTo>
                  <a:pt x="262" y="556"/>
                </a:lnTo>
                <a:lnTo>
                  <a:pt x="242" y="540"/>
                </a:lnTo>
                <a:lnTo>
                  <a:pt x="252" y="528"/>
                </a:lnTo>
                <a:lnTo>
                  <a:pt x="268" y="536"/>
                </a:lnTo>
                <a:lnTo>
                  <a:pt x="276" y="550"/>
                </a:lnTo>
                <a:lnTo>
                  <a:pt x="294" y="556"/>
                </a:lnTo>
                <a:lnTo>
                  <a:pt x="300" y="542"/>
                </a:lnTo>
                <a:lnTo>
                  <a:pt x="312" y="538"/>
                </a:lnTo>
                <a:lnTo>
                  <a:pt x="318" y="526"/>
                </a:lnTo>
                <a:lnTo>
                  <a:pt x="312" y="516"/>
                </a:lnTo>
                <a:lnTo>
                  <a:pt x="290" y="512"/>
                </a:lnTo>
                <a:lnTo>
                  <a:pt x="286" y="492"/>
                </a:lnTo>
                <a:lnTo>
                  <a:pt x="292" y="472"/>
                </a:lnTo>
                <a:lnTo>
                  <a:pt x="312" y="474"/>
                </a:lnTo>
                <a:lnTo>
                  <a:pt x="324" y="474"/>
                </a:lnTo>
                <a:lnTo>
                  <a:pt x="350" y="482"/>
                </a:lnTo>
                <a:lnTo>
                  <a:pt x="362" y="470"/>
                </a:lnTo>
                <a:lnTo>
                  <a:pt x="358" y="448"/>
                </a:lnTo>
                <a:lnTo>
                  <a:pt x="336" y="424"/>
                </a:lnTo>
                <a:lnTo>
                  <a:pt x="314" y="410"/>
                </a:lnTo>
                <a:lnTo>
                  <a:pt x="302" y="406"/>
                </a:lnTo>
                <a:lnTo>
                  <a:pt x="290" y="400"/>
                </a:lnTo>
                <a:lnTo>
                  <a:pt x="276" y="402"/>
                </a:lnTo>
                <a:lnTo>
                  <a:pt x="252" y="384"/>
                </a:lnTo>
                <a:lnTo>
                  <a:pt x="228" y="374"/>
                </a:lnTo>
                <a:lnTo>
                  <a:pt x="254" y="368"/>
                </a:lnTo>
                <a:lnTo>
                  <a:pt x="260" y="356"/>
                </a:lnTo>
                <a:lnTo>
                  <a:pt x="250" y="336"/>
                </a:lnTo>
                <a:lnTo>
                  <a:pt x="248" y="324"/>
                </a:lnTo>
                <a:lnTo>
                  <a:pt x="256" y="316"/>
                </a:lnTo>
                <a:lnTo>
                  <a:pt x="264" y="322"/>
                </a:lnTo>
                <a:lnTo>
                  <a:pt x="264" y="334"/>
                </a:lnTo>
                <a:lnTo>
                  <a:pt x="270" y="342"/>
                </a:lnTo>
                <a:lnTo>
                  <a:pt x="282" y="336"/>
                </a:lnTo>
                <a:lnTo>
                  <a:pt x="276" y="312"/>
                </a:lnTo>
                <a:lnTo>
                  <a:pt x="264" y="292"/>
                </a:lnTo>
                <a:lnTo>
                  <a:pt x="230" y="226"/>
                </a:lnTo>
                <a:lnTo>
                  <a:pt x="226" y="176"/>
                </a:lnTo>
                <a:lnTo>
                  <a:pt x="232" y="164"/>
                </a:lnTo>
                <a:lnTo>
                  <a:pt x="242" y="166"/>
                </a:lnTo>
                <a:lnTo>
                  <a:pt x="242" y="186"/>
                </a:lnTo>
                <a:lnTo>
                  <a:pt x="256" y="194"/>
                </a:lnTo>
                <a:lnTo>
                  <a:pt x="266" y="204"/>
                </a:lnTo>
                <a:lnTo>
                  <a:pt x="268" y="218"/>
                </a:lnTo>
                <a:lnTo>
                  <a:pt x="288" y="234"/>
                </a:lnTo>
                <a:lnTo>
                  <a:pt x="300" y="240"/>
                </a:lnTo>
                <a:lnTo>
                  <a:pt x="314" y="236"/>
                </a:lnTo>
                <a:lnTo>
                  <a:pt x="312" y="222"/>
                </a:lnTo>
                <a:lnTo>
                  <a:pt x="288" y="208"/>
                </a:lnTo>
                <a:lnTo>
                  <a:pt x="292" y="204"/>
                </a:lnTo>
                <a:lnTo>
                  <a:pt x="316" y="214"/>
                </a:lnTo>
                <a:lnTo>
                  <a:pt x="324" y="228"/>
                </a:lnTo>
                <a:lnTo>
                  <a:pt x="334" y="228"/>
                </a:lnTo>
                <a:lnTo>
                  <a:pt x="334" y="214"/>
                </a:lnTo>
                <a:lnTo>
                  <a:pt x="318" y="204"/>
                </a:lnTo>
                <a:lnTo>
                  <a:pt x="312" y="192"/>
                </a:lnTo>
                <a:lnTo>
                  <a:pt x="324" y="194"/>
                </a:lnTo>
                <a:lnTo>
                  <a:pt x="338" y="206"/>
                </a:lnTo>
                <a:lnTo>
                  <a:pt x="350" y="214"/>
                </a:lnTo>
                <a:lnTo>
                  <a:pt x="360" y="202"/>
                </a:lnTo>
                <a:lnTo>
                  <a:pt x="346" y="186"/>
                </a:lnTo>
                <a:lnTo>
                  <a:pt x="328" y="178"/>
                </a:lnTo>
                <a:lnTo>
                  <a:pt x="324" y="150"/>
                </a:lnTo>
                <a:lnTo>
                  <a:pt x="358" y="150"/>
                </a:lnTo>
                <a:lnTo>
                  <a:pt x="374" y="126"/>
                </a:lnTo>
                <a:lnTo>
                  <a:pt x="390" y="126"/>
                </a:lnTo>
                <a:lnTo>
                  <a:pt x="398" y="134"/>
                </a:lnTo>
                <a:lnTo>
                  <a:pt x="412" y="134"/>
                </a:lnTo>
                <a:lnTo>
                  <a:pt x="426" y="112"/>
                </a:lnTo>
                <a:lnTo>
                  <a:pt x="426" y="102"/>
                </a:lnTo>
                <a:lnTo>
                  <a:pt x="424" y="90"/>
                </a:lnTo>
                <a:lnTo>
                  <a:pt x="438" y="94"/>
                </a:lnTo>
                <a:lnTo>
                  <a:pt x="450" y="112"/>
                </a:lnTo>
                <a:lnTo>
                  <a:pt x="472" y="114"/>
                </a:lnTo>
                <a:lnTo>
                  <a:pt x="484" y="126"/>
                </a:lnTo>
                <a:lnTo>
                  <a:pt x="514" y="126"/>
                </a:lnTo>
                <a:lnTo>
                  <a:pt x="512" y="134"/>
                </a:lnTo>
                <a:lnTo>
                  <a:pt x="522" y="136"/>
                </a:lnTo>
                <a:lnTo>
                  <a:pt x="522" y="136"/>
                </a:lnTo>
                <a:close/>
              </a:path>
            </a:pathLst>
          </a:custGeom>
          <a:solidFill>
            <a:srgbClr val="09235F"/>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endParaRPr>
          </a:p>
        </p:txBody>
      </p:sp>
      <p:sp>
        <p:nvSpPr>
          <p:cNvPr id="130069" name="Freeform 21"/>
          <p:cNvSpPr>
            <a:spLocks/>
          </p:cNvSpPr>
          <p:nvPr/>
        </p:nvSpPr>
        <p:spPr bwMode="auto">
          <a:xfrm>
            <a:off x="5359680" y="5057641"/>
            <a:ext cx="345600" cy="324000"/>
          </a:xfrm>
          <a:custGeom>
            <a:avLst/>
            <a:gdLst>
              <a:gd name="T0" fmla="*/ 0 w 242"/>
              <a:gd name="T1" fmla="*/ 182 h 226"/>
              <a:gd name="T2" fmla="*/ 38 w 242"/>
              <a:gd name="T3" fmla="*/ 188 h 226"/>
              <a:gd name="T4" fmla="*/ 34 w 242"/>
              <a:gd name="T5" fmla="*/ 194 h 226"/>
              <a:gd name="T6" fmla="*/ 10 w 242"/>
              <a:gd name="T7" fmla="*/ 202 h 226"/>
              <a:gd name="T8" fmla="*/ 10 w 242"/>
              <a:gd name="T9" fmla="*/ 202 h 226"/>
              <a:gd name="T10" fmla="*/ 4 w 242"/>
              <a:gd name="T11" fmla="*/ 210 h 226"/>
              <a:gd name="T12" fmla="*/ 0 w 242"/>
              <a:gd name="T13" fmla="*/ 216 h 226"/>
              <a:gd name="T14" fmla="*/ 0 w 242"/>
              <a:gd name="T15" fmla="*/ 220 h 226"/>
              <a:gd name="T16" fmla="*/ 0 w 242"/>
              <a:gd name="T17" fmla="*/ 222 h 226"/>
              <a:gd name="T18" fmla="*/ 0 w 242"/>
              <a:gd name="T19" fmla="*/ 222 h 226"/>
              <a:gd name="T20" fmla="*/ 2 w 242"/>
              <a:gd name="T21" fmla="*/ 226 h 226"/>
              <a:gd name="T22" fmla="*/ 6 w 242"/>
              <a:gd name="T23" fmla="*/ 226 h 226"/>
              <a:gd name="T24" fmla="*/ 8 w 242"/>
              <a:gd name="T25" fmla="*/ 224 h 226"/>
              <a:gd name="T26" fmla="*/ 52 w 242"/>
              <a:gd name="T27" fmla="*/ 200 h 226"/>
              <a:gd name="T28" fmla="*/ 76 w 242"/>
              <a:gd name="T29" fmla="*/ 184 h 226"/>
              <a:gd name="T30" fmla="*/ 104 w 242"/>
              <a:gd name="T31" fmla="*/ 172 h 226"/>
              <a:gd name="T32" fmla="*/ 112 w 242"/>
              <a:gd name="T33" fmla="*/ 158 h 226"/>
              <a:gd name="T34" fmla="*/ 114 w 242"/>
              <a:gd name="T35" fmla="*/ 140 h 226"/>
              <a:gd name="T36" fmla="*/ 136 w 242"/>
              <a:gd name="T37" fmla="*/ 126 h 226"/>
              <a:gd name="T38" fmla="*/ 166 w 242"/>
              <a:gd name="T39" fmla="*/ 130 h 226"/>
              <a:gd name="T40" fmla="*/ 190 w 242"/>
              <a:gd name="T41" fmla="*/ 122 h 226"/>
              <a:gd name="T42" fmla="*/ 210 w 242"/>
              <a:gd name="T43" fmla="*/ 116 h 226"/>
              <a:gd name="T44" fmla="*/ 234 w 242"/>
              <a:gd name="T45" fmla="*/ 116 h 226"/>
              <a:gd name="T46" fmla="*/ 242 w 242"/>
              <a:gd name="T47" fmla="*/ 102 h 226"/>
              <a:gd name="T48" fmla="*/ 232 w 242"/>
              <a:gd name="T49" fmla="*/ 76 h 226"/>
              <a:gd name="T50" fmla="*/ 198 w 242"/>
              <a:gd name="T51" fmla="*/ 76 h 226"/>
              <a:gd name="T52" fmla="*/ 158 w 242"/>
              <a:gd name="T53" fmla="*/ 48 h 226"/>
              <a:gd name="T54" fmla="*/ 148 w 242"/>
              <a:gd name="T55" fmla="*/ 30 h 226"/>
              <a:gd name="T56" fmla="*/ 148 w 242"/>
              <a:gd name="T57" fmla="*/ 14 h 226"/>
              <a:gd name="T58" fmla="*/ 82 w 242"/>
              <a:gd name="T59" fmla="*/ 14 h 226"/>
              <a:gd name="T60" fmla="*/ 82 w 242"/>
              <a:gd name="T61" fmla="*/ 14 h 226"/>
              <a:gd name="T62" fmla="*/ 74 w 242"/>
              <a:gd name="T63" fmla="*/ 0 h 226"/>
              <a:gd name="T64" fmla="*/ 74 w 242"/>
              <a:gd name="T65" fmla="*/ 0 h 226"/>
              <a:gd name="T66" fmla="*/ 30 w 242"/>
              <a:gd name="T67" fmla="*/ 12 h 226"/>
              <a:gd name="T68" fmla="*/ 30 w 242"/>
              <a:gd name="T69" fmla="*/ 12 h 226"/>
              <a:gd name="T70" fmla="*/ 12 w 242"/>
              <a:gd name="T71" fmla="*/ 44 h 226"/>
              <a:gd name="T72" fmla="*/ 12 w 242"/>
              <a:gd name="T73" fmla="*/ 44 h 226"/>
              <a:gd name="T74" fmla="*/ 36 w 242"/>
              <a:gd name="T75" fmla="*/ 78 h 226"/>
              <a:gd name="T76" fmla="*/ 36 w 242"/>
              <a:gd name="T77" fmla="*/ 104 h 226"/>
              <a:gd name="T78" fmla="*/ 36 w 242"/>
              <a:gd name="T79" fmla="*/ 104 h 226"/>
              <a:gd name="T80" fmla="*/ 14 w 242"/>
              <a:gd name="T81" fmla="*/ 124 h 226"/>
              <a:gd name="T82" fmla="*/ 14 w 242"/>
              <a:gd name="T83" fmla="*/ 124 h 226"/>
              <a:gd name="T84" fmla="*/ 8 w 242"/>
              <a:gd name="T85" fmla="*/ 156 h 226"/>
              <a:gd name="T86" fmla="*/ 0 w 242"/>
              <a:gd name="T87" fmla="*/ 18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2" h="226">
                <a:moveTo>
                  <a:pt x="0" y="182"/>
                </a:moveTo>
                <a:lnTo>
                  <a:pt x="38" y="188"/>
                </a:lnTo>
                <a:lnTo>
                  <a:pt x="34" y="194"/>
                </a:lnTo>
                <a:lnTo>
                  <a:pt x="10" y="202"/>
                </a:lnTo>
                <a:lnTo>
                  <a:pt x="10" y="202"/>
                </a:lnTo>
                <a:lnTo>
                  <a:pt x="4" y="210"/>
                </a:lnTo>
                <a:lnTo>
                  <a:pt x="0" y="216"/>
                </a:lnTo>
                <a:lnTo>
                  <a:pt x="0" y="220"/>
                </a:lnTo>
                <a:lnTo>
                  <a:pt x="0" y="222"/>
                </a:lnTo>
                <a:lnTo>
                  <a:pt x="0" y="222"/>
                </a:lnTo>
                <a:lnTo>
                  <a:pt x="2" y="226"/>
                </a:lnTo>
                <a:lnTo>
                  <a:pt x="6" y="226"/>
                </a:lnTo>
                <a:lnTo>
                  <a:pt x="8" y="224"/>
                </a:lnTo>
                <a:lnTo>
                  <a:pt x="52" y="200"/>
                </a:lnTo>
                <a:lnTo>
                  <a:pt x="76" y="184"/>
                </a:lnTo>
                <a:lnTo>
                  <a:pt x="104" y="172"/>
                </a:lnTo>
                <a:lnTo>
                  <a:pt x="112" y="158"/>
                </a:lnTo>
                <a:lnTo>
                  <a:pt x="114" y="140"/>
                </a:lnTo>
                <a:lnTo>
                  <a:pt x="136" y="126"/>
                </a:lnTo>
                <a:lnTo>
                  <a:pt x="166" y="130"/>
                </a:lnTo>
                <a:lnTo>
                  <a:pt x="190" y="122"/>
                </a:lnTo>
                <a:lnTo>
                  <a:pt x="210" y="116"/>
                </a:lnTo>
                <a:lnTo>
                  <a:pt x="234" y="116"/>
                </a:lnTo>
                <a:lnTo>
                  <a:pt x="242" y="102"/>
                </a:lnTo>
                <a:lnTo>
                  <a:pt x="232" y="76"/>
                </a:lnTo>
                <a:lnTo>
                  <a:pt x="198" y="76"/>
                </a:lnTo>
                <a:lnTo>
                  <a:pt x="158" y="48"/>
                </a:lnTo>
                <a:lnTo>
                  <a:pt x="148" y="30"/>
                </a:lnTo>
                <a:lnTo>
                  <a:pt x="148" y="14"/>
                </a:lnTo>
                <a:lnTo>
                  <a:pt x="82" y="14"/>
                </a:lnTo>
                <a:lnTo>
                  <a:pt x="82" y="14"/>
                </a:lnTo>
                <a:lnTo>
                  <a:pt x="74" y="0"/>
                </a:lnTo>
                <a:lnTo>
                  <a:pt x="74" y="0"/>
                </a:lnTo>
                <a:lnTo>
                  <a:pt x="30" y="12"/>
                </a:lnTo>
                <a:lnTo>
                  <a:pt x="30" y="12"/>
                </a:lnTo>
                <a:lnTo>
                  <a:pt x="12" y="44"/>
                </a:lnTo>
                <a:lnTo>
                  <a:pt x="12" y="44"/>
                </a:lnTo>
                <a:lnTo>
                  <a:pt x="36" y="78"/>
                </a:lnTo>
                <a:lnTo>
                  <a:pt x="36" y="104"/>
                </a:lnTo>
                <a:lnTo>
                  <a:pt x="36" y="104"/>
                </a:lnTo>
                <a:lnTo>
                  <a:pt x="14" y="124"/>
                </a:lnTo>
                <a:lnTo>
                  <a:pt x="14" y="124"/>
                </a:lnTo>
                <a:lnTo>
                  <a:pt x="8" y="156"/>
                </a:lnTo>
                <a:lnTo>
                  <a:pt x="0" y="182"/>
                </a:lnTo>
                <a:close/>
              </a:path>
            </a:pathLst>
          </a:custGeom>
          <a:solidFill>
            <a:srgbClr val="B3B3B3"/>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endParaRPr>
          </a:p>
        </p:txBody>
      </p:sp>
      <p:sp>
        <p:nvSpPr>
          <p:cNvPr id="130070" name="Freeform 22"/>
          <p:cNvSpPr>
            <a:spLocks/>
          </p:cNvSpPr>
          <p:nvPr/>
        </p:nvSpPr>
        <p:spPr bwMode="auto">
          <a:xfrm>
            <a:off x="4907521" y="2749321"/>
            <a:ext cx="901440" cy="773280"/>
          </a:xfrm>
          <a:custGeom>
            <a:avLst/>
            <a:gdLst>
              <a:gd name="T0" fmla="*/ 412 w 628"/>
              <a:gd name="T1" fmla="*/ 0 h 540"/>
              <a:gd name="T2" fmla="*/ 382 w 628"/>
              <a:gd name="T3" fmla="*/ 20 h 540"/>
              <a:gd name="T4" fmla="*/ 356 w 628"/>
              <a:gd name="T5" fmla="*/ 0 h 540"/>
              <a:gd name="T6" fmla="*/ 252 w 628"/>
              <a:gd name="T7" fmla="*/ 50 h 540"/>
              <a:gd name="T8" fmla="*/ 220 w 628"/>
              <a:gd name="T9" fmla="*/ 46 h 540"/>
              <a:gd name="T10" fmla="*/ 202 w 628"/>
              <a:gd name="T11" fmla="*/ 62 h 540"/>
              <a:gd name="T12" fmla="*/ 188 w 628"/>
              <a:gd name="T13" fmla="*/ 80 h 540"/>
              <a:gd name="T14" fmla="*/ 190 w 628"/>
              <a:gd name="T15" fmla="*/ 88 h 540"/>
              <a:gd name="T16" fmla="*/ 214 w 628"/>
              <a:gd name="T17" fmla="*/ 100 h 540"/>
              <a:gd name="T18" fmla="*/ 204 w 628"/>
              <a:gd name="T19" fmla="*/ 120 h 540"/>
              <a:gd name="T20" fmla="*/ 182 w 628"/>
              <a:gd name="T21" fmla="*/ 126 h 540"/>
              <a:gd name="T22" fmla="*/ 182 w 628"/>
              <a:gd name="T23" fmla="*/ 150 h 540"/>
              <a:gd name="T24" fmla="*/ 162 w 628"/>
              <a:gd name="T25" fmla="*/ 146 h 540"/>
              <a:gd name="T26" fmla="*/ 150 w 628"/>
              <a:gd name="T27" fmla="*/ 164 h 540"/>
              <a:gd name="T28" fmla="*/ 158 w 628"/>
              <a:gd name="T29" fmla="*/ 182 h 540"/>
              <a:gd name="T30" fmla="*/ 144 w 628"/>
              <a:gd name="T31" fmla="*/ 204 h 540"/>
              <a:gd name="T32" fmla="*/ 148 w 628"/>
              <a:gd name="T33" fmla="*/ 242 h 540"/>
              <a:gd name="T34" fmla="*/ 122 w 628"/>
              <a:gd name="T35" fmla="*/ 234 h 540"/>
              <a:gd name="T36" fmla="*/ 116 w 628"/>
              <a:gd name="T37" fmla="*/ 246 h 540"/>
              <a:gd name="T38" fmla="*/ 92 w 628"/>
              <a:gd name="T39" fmla="*/ 248 h 540"/>
              <a:gd name="T40" fmla="*/ 88 w 628"/>
              <a:gd name="T41" fmla="*/ 278 h 540"/>
              <a:gd name="T42" fmla="*/ 34 w 628"/>
              <a:gd name="T43" fmla="*/ 270 h 540"/>
              <a:gd name="T44" fmla="*/ 18 w 628"/>
              <a:gd name="T45" fmla="*/ 288 h 540"/>
              <a:gd name="T46" fmla="*/ 28 w 628"/>
              <a:gd name="T47" fmla="*/ 366 h 540"/>
              <a:gd name="T48" fmla="*/ 34 w 628"/>
              <a:gd name="T49" fmla="*/ 432 h 540"/>
              <a:gd name="T50" fmla="*/ 0 w 628"/>
              <a:gd name="T51" fmla="*/ 460 h 540"/>
              <a:gd name="T52" fmla="*/ 28 w 628"/>
              <a:gd name="T53" fmla="*/ 498 h 540"/>
              <a:gd name="T54" fmla="*/ 44 w 628"/>
              <a:gd name="T55" fmla="*/ 540 h 540"/>
              <a:gd name="T56" fmla="*/ 50 w 628"/>
              <a:gd name="T57" fmla="*/ 520 h 540"/>
              <a:gd name="T58" fmla="*/ 84 w 628"/>
              <a:gd name="T59" fmla="*/ 516 h 540"/>
              <a:gd name="T60" fmla="*/ 106 w 628"/>
              <a:gd name="T61" fmla="*/ 488 h 540"/>
              <a:gd name="T62" fmla="*/ 216 w 628"/>
              <a:gd name="T63" fmla="*/ 488 h 540"/>
              <a:gd name="T64" fmla="*/ 240 w 628"/>
              <a:gd name="T65" fmla="*/ 504 h 540"/>
              <a:gd name="T66" fmla="*/ 258 w 628"/>
              <a:gd name="T67" fmla="*/ 496 h 540"/>
              <a:gd name="T68" fmla="*/ 280 w 628"/>
              <a:gd name="T69" fmla="*/ 506 h 540"/>
              <a:gd name="T70" fmla="*/ 316 w 628"/>
              <a:gd name="T71" fmla="*/ 516 h 540"/>
              <a:gd name="T72" fmla="*/ 332 w 628"/>
              <a:gd name="T73" fmla="*/ 534 h 540"/>
              <a:gd name="T74" fmla="*/ 350 w 628"/>
              <a:gd name="T75" fmla="*/ 512 h 540"/>
              <a:gd name="T76" fmla="*/ 388 w 628"/>
              <a:gd name="T77" fmla="*/ 520 h 540"/>
              <a:gd name="T78" fmla="*/ 420 w 628"/>
              <a:gd name="T79" fmla="*/ 500 h 540"/>
              <a:gd name="T80" fmla="*/ 450 w 628"/>
              <a:gd name="T81" fmla="*/ 528 h 540"/>
              <a:gd name="T82" fmla="*/ 478 w 628"/>
              <a:gd name="T83" fmla="*/ 514 h 540"/>
              <a:gd name="T84" fmla="*/ 510 w 628"/>
              <a:gd name="T85" fmla="*/ 526 h 540"/>
              <a:gd name="T86" fmla="*/ 530 w 628"/>
              <a:gd name="T87" fmla="*/ 514 h 540"/>
              <a:gd name="T88" fmla="*/ 518 w 628"/>
              <a:gd name="T89" fmla="*/ 468 h 540"/>
              <a:gd name="T90" fmla="*/ 542 w 628"/>
              <a:gd name="T91" fmla="*/ 410 h 540"/>
              <a:gd name="T92" fmla="*/ 576 w 628"/>
              <a:gd name="T93" fmla="*/ 418 h 540"/>
              <a:gd name="T94" fmla="*/ 588 w 628"/>
              <a:gd name="T95" fmla="*/ 394 h 540"/>
              <a:gd name="T96" fmla="*/ 582 w 628"/>
              <a:gd name="T97" fmla="*/ 336 h 540"/>
              <a:gd name="T98" fmla="*/ 556 w 628"/>
              <a:gd name="T99" fmla="*/ 300 h 540"/>
              <a:gd name="T100" fmla="*/ 570 w 628"/>
              <a:gd name="T101" fmla="*/ 286 h 540"/>
              <a:gd name="T102" fmla="*/ 622 w 628"/>
              <a:gd name="T103" fmla="*/ 286 h 540"/>
              <a:gd name="T104" fmla="*/ 598 w 628"/>
              <a:gd name="T105" fmla="*/ 226 h 540"/>
              <a:gd name="T106" fmla="*/ 568 w 628"/>
              <a:gd name="T107" fmla="*/ 226 h 540"/>
              <a:gd name="T108" fmla="*/ 566 w 628"/>
              <a:gd name="T109" fmla="*/ 204 h 540"/>
              <a:gd name="T110" fmla="*/ 488 w 628"/>
              <a:gd name="T111" fmla="*/ 122 h 540"/>
              <a:gd name="T112" fmla="*/ 488 w 628"/>
              <a:gd name="T113" fmla="*/ 50 h 540"/>
              <a:gd name="T114" fmla="*/ 412 w 628"/>
              <a:gd name="T115" fmla="*/ 0 h 540"/>
              <a:gd name="T116" fmla="*/ 412 w 628"/>
              <a:gd name="T11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8" h="540">
                <a:moveTo>
                  <a:pt x="412" y="0"/>
                </a:moveTo>
                <a:lnTo>
                  <a:pt x="412" y="0"/>
                </a:lnTo>
                <a:lnTo>
                  <a:pt x="382" y="20"/>
                </a:lnTo>
                <a:lnTo>
                  <a:pt x="382" y="20"/>
                </a:lnTo>
                <a:lnTo>
                  <a:pt x="356" y="0"/>
                </a:lnTo>
                <a:lnTo>
                  <a:pt x="356" y="0"/>
                </a:lnTo>
                <a:lnTo>
                  <a:pt x="302" y="2"/>
                </a:lnTo>
                <a:lnTo>
                  <a:pt x="252" y="50"/>
                </a:lnTo>
                <a:lnTo>
                  <a:pt x="252" y="50"/>
                </a:lnTo>
                <a:lnTo>
                  <a:pt x="220" y="46"/>
                </a:lnTo>
                <a:lnTo>
                  <a:pt x="220" y="46"/>
                </a:lnTo>
                <a:lnTo>
                  <a:pt x="202" y="62"/>
                </a:lnTo>
                <a:lnTo>
                  <a:pt x="202" y="62"/>
                </a:lnTo>
                <a:lnTo>
                  <a:pt x="188" y="80"/>
                </a:lnTo>
                <a:lnTo>
                  <a:pt x="188" y="80"/>
                </a:lnTo>
                <a:lnTo>
                  <a:pt x="190" y="88"/>
                </a:lnTo>
                <a:lnTo>
                  <a:pt x="190" y="88"/>
                </a:lnTo>
                <a:lnTo>
                  <a:pt x="214" y="100"/>
                </a:lnTo>
                <a:lnTo>
                  <a:pt x="204" y="120"/>
                </a:lnTo>
                <a:lnTo>
                  <a:pt x="204" y="120"/>
                </a:lnTo>
                <a:lnTo>
                  <a:pt x="182" y="126"/>
                </a:lnTo>
                <a:lnTo>
                  <a:pt x="182" y="126"/>
                </a:lnTo>
                <a:lnTo>
                  <a:pt x="182" y="150"/>
                </a:lnTo>
                <a:lnTo>
                  <a:pt x="182" y="150"/>
                </a:lnTo>
                <a:lnTo>
                  <a:pt x="162" y="146"/>
                </a:lnTo>
                <a:lnTo>
                  <a:pt x="162" y="146"/>
                </a:lnTo>
                <a:lnTo>
                  <a:pt x="150" y="164"/>
                </a:lnTo>
                <a:lnTo>
                  <a:pt x="150" y="164"/>
                </a:lnTo>
                <a:lnTo>
                  <a:pt x="158" y="182"/>
                </a:lnTo>
                <a:lnTo>
                  <a:pt x="158" y="182"/>
                </a:lnTo>
                <a:lnTo>
                  <a:pt x="144" y="204"/>
                </a:lnTo>
                <a:lnTo>
                  <a:pt x="144" y="204"/>
                </a:lnTo>
                <a:lnTo>
                  <a:pt x="158" y="228"/>
                </a:lnTo>
                <a:lnTo>
                  <a:pt x="148" y="242"/>
                </a:lnTo>
                <a:lnTo>
                  <a:pt x="148" y="242"/>
                </a:lnTo>
                <a:lnTo>
                  <a:pt x="122" y="234"/>
                </a:lnTo>
                <a:lnTo>
                  <a:pt x="122" y="234"/>
                </a:lnTo>
                <a:lnTo>
                  <a:pt x="116" y="246"/>
                </a:lnTo>
                <a:lnTo>
                  <a:pt x="116" y="246"/>
                </a:lnTo>
                <a:lnTo>
                  <a:pt x="92" y="248"/>
                </a:lnTo>
                <a:lnTo>
                  <a:pt x="92" y="248"/>
                </a:lnTo>
                <a:lnTo>
                  <a:pt x="88" y="278"/>
                </a:lnTo>
                <a:lnTo>
                  <a:pt x="88" y="278"/>
                </a:lnTo>
                <a:lnTo>
                  <a:pt x="34" y="270"/>
                </a:lnTo>
                <a:lnTo>
                  <a:pt x="34" y="270"/>
                </a:lnTo>
                <a:lnTo>
                  <a:pt x="18" y="288"/>
                </a:lnTo>
                <a:lnTo>
                  <a:pt x="28" y="318"/>
                </a:lnTo>
                <a:lnTo>
                  <a:pt x="28" y="366"/>
                </a:lnTo>
                <a:lnTo>
                  <a:pt x="34" y="432"/>
                </a:lnTo>
                <a:lnTo>
                  <a:pt x="34" y="432"/>
                </a:lnTo>
                <a:lnTo>
                  <a:pt x="0" y="460"/>
                </a:lnTo>
                <a:lnTo>
                  <a:pt x="0" y="460"/>
                </a:lnTo>
                <a:lnTo>
                  <a:pt x="28" y="498"/>
                </a:lnTo>
                <a:lnTo>
                  <a:pt x="28" y="498"/>
                </a:lnTo>
                <a:lnTo>
                  <a:pt x="28" y="540"/>
                </a:lnTo>
                <a:lnTo>
                  <a:pt x="44" y="540"/>
                </a:lnTo>
                <a:lnTo>
                  <a:pt x="44" y="540"/>
                </a:lnTo>
                <a:lnTo>
                  <a:pt x="50" y="520"/>
                </a:lnTo>
                <a:lnTo>
                  <a:pt x="50" y="520"/>
                </a:lnTo>
                <a:lnTo>
                  <a:pt x="84" y="516"/>
                </a:lnTo>
                <a:lnTo>
                  <a:pt x="84" y="516"/>
                </a:lnTo>
                <a:lnTo>
                  <a:pt x="106" y="488"/>
                </a:lnTo>
                <a:lnTo>
                  <a:pt x="216" y="488"/>
                </a:lnTo>
                <a:lnTo>
                  <a:pt x="216" y="488"/>
                </a:lnTo>
                <a:lnTo>
                  <a:pt x="240" y="504"/>
                </a:lnTo>
                <a:lnTo>
                  <a:pt x="240" y="504"/>
                </a:lnTo>
                <a:lnTo>
                  <a:pt x="258" y="496"/>
                </a:lnTo>
                <a:lnTo>
                  <a:pt x="258" y="496"/>
                </a:lnTo>
                <a:lnTo>
                  <a:pt x="280" y="506"/>
                </a:lnTo>
                <a:lnTo>
                  <a:pt x="280" y="506"/>
                </a:lnTo>
                <a:lnTo>
                  <a:pt x="316" y="516"/>
                </a:lnTo>
                <a:lnTo>
                  <a:pt x="316" y="516"/>
                </a:lnTo>
                <a:lnTo>
                  <a:pt x="332" y="534"/>
                </a:lnTo>
                <a:lnTo>
                  <a:pt x="332" y="534"/>
                </a:lnTo>
                <a:lnTo>
                  <a:pt x="350" y="512"/>
                </a:lnTo>
                <a:lnTo>
                  <a:pt x="350" y="512"/>
                </a:lnTo>
                <a:lnTo>
                  <a:pt x="388" y="520"/>
                </a:lnTo>
                <a:lnTo>
                  <a:pt x="388" y="520"/>
                </a:lnTo>
                <a:lnTo>
                  <a:pt x="420" y="500"/>
                </a:lnTo>
                <a:lnTo>
                  <a:pt x="420" y="500"/>
                </a:lnTo>
                <a:lnTo>
                  <a:pt x="450" y="528"/>
                </a:lnTo>
                <a:lnTo>
                  <a:pt x="450" y="528"/>
                </a:lnTo>
                <a:lnTo>
                  <a:pt x="478" y="514"/>
                </a:lnTo>
                <a:lnTo>
                  <a:pt x="478" y="514"/>
                </a:lnTo>
                <a:lnTo>
                  <a:pt x="510" y="526"/>
                </a:lnTo>
                <a:lnTo>
                  <a:pt x="510" y="526"/>
                </a:lnTo>
                <a:lnTo>
                  <a:pt x="530" y="514"/>
                </a:lnTo>
                <a:lnTo>
                  <a:pt x="530" y="514"/>
                </a:lnTo>
                <a:lnTo>
                  <a:pt x="524" y="484"/>
                </a:lnTo>
                <a:lnTo>
                  <a:pt x="518" y="468"/>
                </a:lnTo>
                <a:lnTo>
                  <a:pt x="528" y="432"/>
                </a:lnTo>
                <a:lnTo>
                  <a:pt x="542" y="410"/>
                </a:lnTo>
                <a:lnTo>
                  <a:pt x="542" y="410"/>
                </a:lnTo>
                <a:lnTo>
                  <a:pt x="576" y="418"/>
                </a:lnTo>
                <a:lnTo>
                  <a:pt x="576" y="418"/>
                </a:lnTo>
                <a:lnTo>
                  <a:pt x="588" y="394"/>
                </a:lnTo>
                <a:lnTo>
                  <a:pt x="588" y="394"/>
                </a:lnTo>
                <a:lnTo>
                  <a:pt x="582" y="336"/>
                </a:lnTo>
                <a:lnTo>
                  <a:pt x="582" y="336"/>
                </a:lnTo>
                <a:lnTo>
                  <a:pt x="556" y="300"/>
                </a:lnTo>
                <a:lnTo>
                  <a:pt x="570" y="286"/>
                </a:lnTo>
                <a:lnTo>
                  <a:pt x="570" y="286"/>
                </a:lnTo>
                <a:lnTo>
                  <a:pt x="622" y="286"/>
                </a:lnTo>
                <a:lnTo>
                  <a:pt x="622" y="286"/>
                </a:lnTo>
                <a:lnTo>
                  <a:pt x="628" y="256"/>
                </a:lnTo>
                <a:lnTo>
                  <a:pt x="598" y="226"/>
                </a:lnTo>
                <a:lnTo>
                  <a:pt x="598" y="226"/>
                </a:lnTo>
                <a:lnTo>
                  <a:pt x="568" y="226"/>
                </a:lnTo>
                <a:lnTo>
                  <a:pt x="568" y="226"/>
                </a:lnTo>
                <a:lnTo>
                  <a:pt x="566" y="204"/>
                </a:lnTo>
                <a:lnTo>
                  <a:pt x="566" y="204"/>
                </a:lnTo>
                <a:lnTo>
                  <a:pt x="488" y="122"/>
                </a:lnTo>
                <a:lnTo>
                  <a:pt x="488" y="122"/>
                </a:lnTo>
                <a:lnTo>
                  <a:pt x="488" y="50"/>
                </a:lnTo>
                <a:lnTo>
                  <a:pt x="488" y="50"/>
                </a:lnTo>
                <a:lnTo>
                  <a:pt x="412" y="0"/>
                </a:lnTo>
                <a:lnTo>
                  <a:pt x="412" y="0"/>
                </a:lnTo>
                <a:lnTo>
                  <a:pt x="412" y="0"/>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071" name="Freeform 23"/>
          <p:cNvSpPr>
            <a:spLocks/>
          </p:cNvSpPr>
          <p:nvPr/>
        </p:nvSpPr>
        <p:spPr bwMode="auto">
          <a:xfrm>
            <a:off x="4685761" y="2461321"/>
            <a:ext cx="649440" cy="368640"/>
          </a:xfrm>
          <a:custGeom>
            <a:avLst/>
            <a:gdLst>
              <a:gd name="T0" fmla="*/ 398 w 454"/>
              <a:gd name="T1" fmla="*/ 96 h 258"/>
              <a:gd name="T2" fmla="*/ 414 w 454"/>
              <a:gd name="T3" fmla="*/ 70 h 258"/>
              <a:gd name="T4" fmla="*/ 410 w 454"/>
              <a:gd name="T5" fmla="*/ 60 h 258"/>
              <a:gd name="T6" fmla="*/ 378 w 454"/>
              <a:gd name="T7" fmla="*/ 42 h 258"/>
              <a:gd name="T8" fmla="*/ 368 w 454"/>
              <a:gd name="T9" fmla="*/ 42 h 258"/>
              <a:gd name="T10" fmla="*/ 352 w 454"/>
              <a:gd name="T11" fmla="*/ 34 h 258"/>
              <a:gd name="T12" fmla="*/ 328 w 454"/>
              <a:gd name="T13" fmla="*/ 48 h 258"/>
              <a:gd name="T14" fmla="*/ 274 w 454"/>
              <a:gd name="T15" fmla="*/ 2 h 258"/>
              <a:gd name="T16" fmla="*/ 242 w 454"/>
              <a:gd name="T17" fmla="*/ 0 h 258"/>
              <a:gd name="T18" fmla="*/ 198 w 454"/>
              <a:gd name="T19" fmla="*/ 2 h 258"/>
              <a:gd name="T20" fmla="*/ 192 w 454"/>
              <a:gd name="T21" fmla="*/ 52 h 258"/>
              <a:gd name="T22" fmla="*/ 194 w 454"/>
              <a:gd name="T23" fmla="*/ 104 h 258"/>
              <a:gd name="T24" fmla="*/ 162 w 454"/>
              <a:gd name="T25" fmla="*/ 122 h 258"/>
              <a:gd name="T26" fmla="*/ 112 w 454"/>
              <a:gd name="T27" fmla="*/ 80 h 258"/>
              <a:gd name="T28" fmla="*/ 88 w 454"/>
              <a:gd name="T29" fmla="*/ 54 h 258"/>
              <a:gd name="T30" fmla="*/ 32 w 454"/>
              <a:gd name="T31" fmla="*/ 92 h 258"/>
              <a:gd name="T32" fmla="*/ 6 w 454"/>
              <a:gd name="T33" fmla="*/ 148 h 258"/>
              <a:gd name="T34" fmla="*/ 0 w 454"/>
              <a:gd name="T35" fmla="*/ 194 h 258"/>
              <a:gd name="T36" fmla="*/ 0 w 454"/>
              <a:gd name="T37" fmla="*/ 234 h 258"/>
              <a:gd name="T38" fmla="*/ 52 w 454"/>
              <a:gd name="T39" fmla="*/ 192 h 258"/>
              <a:gd name="T40" fmla="*/ 84 w 454"/>
              <a:gd name="T41" fmla="*/ 196 h 258"/>
              <a:gd name="T42" fmla="*/ 118 w 454"/>
              <a:gd name="T43" fmla="*/ 190 h 258"/>
              <a:gd name="T44" fmla="*/ 148 w 454"/>
              <a:gd name="T45" fmla="*/ 186 h 258"/>
              <a:gd name="T46" fmla="*/ 202 w 454"/>
              <a:gd name="T47" fmla="*/ 204 h 258"/>
              <a:gd name="T48" fmla="*/ 218 w 454"/>
              <a:gd name="T49" fmla="*/ 192 h 258"/>
              <a:gd name="T50" fmla="*/ 240 w 454"/>
              <a:gd name="T51" fmla="*/ 190 h 258"/>
              <a:gd name="T52" fmla="*/ 242 w 454"/>
              <a:gd name="T53" fmla="*/ 206 h 258"/>
              <a:gd name="T54" fmla="*/ 292 w 454"/>
              <a:gd name="T55" fmla="*/ 214 h 258"/>
              <a:gd name="T56" fmla="*/ 354 w 454"/>
              <a:gd name="T57" fmla="*/ 258 h 258"/>
              <a:gd name="T58" fmla="*/ 374 w 454"/>
              <a:gd name="T59" fmla="*/ 242 h 258"/>
              <a:gd name="T60" fmla="*/ 406 w 454"/>
              <a:gd name="T61" fmla="*/ 244 h 258"/>
              <a:gd name="T62" fmla="*/ 454 w 454"/>
              <a:gd name="T63" fmla="*/ 200 h 258"/>
              <a:gd name="T64" fmla="*/ 440 w 454"/>
              <a:gd name="T65" fmla="*/ 150 h 258"/>
              <a:gd name="T66" fmla="*/ 398 w 454"/>
              <a:gd name="T67" fmla="*/ 9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258">
                <a:moveTo>
                  <a:pt x="398" y="96"/>
                </a:moveTo>
                <a:lnTo>
                  <a:pt x="398" y="96"/>
                </a:lnTo>
                <a:lnTo>
                  <a:pt x="414" y="70"/>
                </a:lnTo>
                <a:lnTo>
                  <a:pt x="414" y="70"/>
                </a:lnTo>
                <a:lnTo>
                  <a:pt x="410" y="60"/>
                </a:lnTo>
                <a:lnTo>
                  <a:pt x="410" y="60"/>
                </a:lnTo>
                <a:lnTo>
                  <a:pt x="378" y="42"/>
                </a:lnTo>
                <a:lnTo>
                  <a:pt x="378" y="42"/>
                </a:lnTo>
                <a:lnTo>
                  <a:pt x="378" y="42"/>
                </a:lnTo>
                <a:lnTo>
                  <a:pt x="368" y="42"/>
                </a:lnTo>
                <a:lnTo>
                  <a:pt x="368" y="42"/>
                </a:lnTo>
                <a:lnTo>
                  <a:pt x="352" y="34"/>
                </a:lnTo>
                <a:lnTo>
                  <a:pt x="352" y="34"/>
                </a:lnTo>
                <a:lnTo>
                  <a:pt x="328" y="48"/>
                </a:lnTo>
                <a:lnTo>
                  <a:pt x="328" y="48"/>
                </a:lnTo>
                <a:lnTo>
                  <a:pt x="274" y="2"/>
                </a:lnTo>
                <a:lnTo>
                  <a:pt x="274" y="2"/>
                </a:lnTo>
                <a:lnTo>
                  <a:pt x="242" y="0"/>
                </a:lnTo>
                <a:lnTo>
                  <a:pt x="198" y="4"/>
                </a:lnTo>
                <a:lnTo>
                  <a:pt x="198" y="2"/>
                </a:lnTo>
                <a:lnTo>
                  <a:pt x="188" y="28"/>
                </a:lnTo>
                <a:lnTo>
                  <a:pt x="192" y="52"/>
                </a:lnTo>
                <a:lnTo>
                  <a:pt x="204" y="84"/>
                </a:lnTo>
                <a:lnTo>
                  <a:pt x="194" y="104"/>
                </a:lnTo>
                <a:lnTo>
                  <a:pt x="190" y="120"/>
                </a:lnTo>
                <a:lnTo>
                  <a:pt x="162" y="122"/>
                </a:lnTo>
                <a:lnTo>
                  <a:pt x="134" y="86"/>
                </a:lnTo>
                <a:lnTo>
                  <a:pt x="112" y="80"/>
                </a:lnTo>
                <a:lnTo>
                  <a:pt x="96" y="62"/>
                </a:lnTo>
                <a:lnTo>
                  <a:pt x="88" y="54"/>
                </a:lnTo>
                <a:lnTo>
                  <a:pt x="40" y="78"/>
                </a:lnTo>
                <a:lnTo>
                  <a:pt x="32" y="92"/>
                </a:lnTo>
                <a:lnTo>
                  <a:pt x="26" y="128"/>
                </a:lnTo>
                <a:lnTo>
                  <a:pt x="6" y="148"/>
                </a:lnTo>
                <a:lnTo>
                  <a:pt x="10" y="180"/>
                </a:lnTo>
                <a:lnTo>
                  <a:pt x="0" y="194"/>
                </a:lnTo>
                <a:lnTo>
                  <a:pt x="0" y="222"/>
                </a:lnTo>
                <a:lnTo>
                  <a:pt x="0" y="234"/>
                </a:lnTo>
                <a:lnTo>
                  <a:pt x="18" y="202"/>
                </a:lnTo>
                <a:lnTo>
                  <a:pt x="52" y="192"/>
                </a:lnTo>
                <a:lnTo>
                  <a:pt x="52" y="192"/>
                </a:lnTo>
                <a:lnTo>
                  <a:pt x="84" y="196"/>
                </a:lnTo>
                <a:lnTo>
                  <a:pt x="84" y="196"/>
                </a:lnTo>
                <a:lnTo>
                  <a:pt x="118" y="190"/>
                </a:lnTo>
                <a:lnTo>
                  <a:pt x="148" y="186"/>
                </a:lnTo>
                <a:lnTo>
                  <a:pt x="148" y="186"/>
                </a:lnTo>
                <a:lnTo>
                  <a:pt x="148" y="186"/>
                </a:lnTo>
                <a:lnTo>
                  <a:pt x="202" y="204"/>
                </a:lnTo>
                <a:lnTo>
                  <a:pt x="202" y="204"/>
                </a:lnTo>
                <a:lnTo>
                  <a:pt x="218" y="192"/>
                </a:lnTo>
                <a:lnTo>
                  <a:pt x="240" y="190"/>
                </a:lnTo>
                <a:lnTo>
                  <a:pt x="240" y="190"/>
                </a:lnTo>
                <a:lnTo>
                  <a:pt x="242" y="206"/>
                </a:lnTo>
                <a:lnTo>
                  <a:pt x="242" y="206"/>
                </a:lnTo>
                <a:lnTo>
                  <a:pt x="292" y="214"/>
                </a:lnTo>
                <a:lnTo>
                  <a:pt x="292" y="214"/>
                </a:lnTo>
                <a:lnTo>
                  <a:pt x="354" y="258"/>
                </a:lnTo>
                <a:lnTo>
                  <a:pt x="354" y="258"/>
                </a:lnTo>
                <a:lnTo>
                  <a:pt x="374" y="242"/>
                </a:lnTo>
                <a:lnTo>
                  <a:pt x="374" y="242"/>
                </a:lnTo>
                <a:lnTo>
                  <a:pt x="406" y="244"/>
                </a:lnTo>
                <a:lnTo>
                  <a:pt x="406" y="244"/>
                </a:lnTo>
                <a:lnTo>
                  <a:pt x="454" y="200"/>
                </a:lnTo>
                <a:lnTo>
                  <a:pt x="454" y="200"/>
                </a:lnTo>
                <a:lnTo>
                  <a:pt x="440" y="150"/>
                </a:lnTo>
                <a:lnTo>
                  <a:pt x="440" y="150"/>
                </a:lnTo>
                <a:lnTo>
                  <a:pt x="398" y="96"/>
                </a:lnTo>
                <a:lnTo>
                  <a:pt x="398" y="96"/>
                </a:lnTo>
                <a:lnTo>
                  <a:pt x="398" y="96"/>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072" name="Freeform 24"/>
          <p:cNvSpPr>
            <a:spLocks/>
          </p:cNvSpPr>
          <p:nvPr/>
        </p:nvSpPr>
        <p:spPr bwMode="auto">
          <a:xfrm>
            <a:off x="4619520" y="446761"/>
            <a:ext cx="800640" cy="1719360"/>
          </a:xfrm>
          <a:custGeom>
            <a:avLst/>
            <a:gdLst>
              <a:gd name="T0" fmla="*/ 150 w 558"/>
              <a:gd name="T1" fmla="*/ 700 h 1200"/>
              <a:gd name="T2" fmla="*/ 114 w 558"/>
              <a:gd name="T3" fmla="*/ 760 h 1200"/>
              <a:gd name="T4" fmla="*/ 72 w 558"/>
              <a:gd name="T5" fmla="*/ 812 h 1200"/>
              <a:gd name="T6" fmla="*/ 24 w 558"/>
              <a:gd name="T7" fmla="*/ 814 h 1200"/>
              <a:gd name="T8" fmla="*/ 50 w 558"/>
              <a:gd name="T9" fmla="*/ 920 h 1200"/>
              <a:gd name="T10" fmla="*/ 70 w 558"/>
              <a:gd name="T11" fmla="*/ 1000 h 1200"/>
              <a:gd name="T12" fmla="*/ 54 w 558"/>
              <a:gd name="T13" fmla="*/ 1068 h 1200"/>
              <a:gd name="T14" fmla="*/ 84 w 558"/>
              <a:gd name="T15" fmla="*/ 1110 h 1200"/>
              <a:gd name="T16" fmla="*/ 148 w 558"/>
              <a:gd name="T17" fmla="*/ 1150 h 1200"/>
              <a:gd name="T18" fmla="*/ 156 w 558"/>
              <a:gd name="T19" fmla="*/ 1200 h 1200"/>
              <a:gd name="T20" fmla="*/ 230 w 558"/>
              <a:gd name="T21" fmla="*/ 1166 h 1200"/>
              <a:gd name="T22" fmla="*/ 296 w 558"/>
              <a:gd name="T23" fmla="*/ 1140 h 1200"/>
              <a:gd name="T24" fmla="*/ 354 w 558"/>
              <a:gd name="T25" fmla="*/ 1104 h 1200"/>
              <a:gd name="T26" fmla="*/ 416 w 558"/>
              <a:gd name="T27" fmla="*/ 1090 h 1200"/>
              <a:gd name="T28" fmla="*/ 468 w 558"/>
              <a:gd name="T29" fmla="*/ 1012 h 1200"/>
              <a:gd name="T30" fmla="*/ 558 w 558"/>
              <a:gd name="T31" fmla="*/ 818 h 1200"/>
              <a:gd name="T32" fmla="*/ 550 w 558"/>
              <a:gd name="T33" fmla="*/ 772 h 1200"/>
              <a:gd name="T34" fmla="*/ 492 w 558"/>
              <a:gd name="T35" fmla="*/ 656 h 1200"/>
              <a:gd name="T36" fmla="*/ 466 w 558"/>
              <a:gd name="T37" fmla="*/ 622 h 1200"/>
              <a:gd name="T38" fmla="*/ 442 w 558"/>
              <a:gd name="T39" fmla="*/ 594 h 1200"/>
              <a:gd name="T40" fmla="*/ 436 w 558"/>
              <a:gd name="T41" fmla="*/ 528 h 1200"/>
              <a:gd name="T42" fmla="*/ 434 w 558"/>
              <a:gd name="T43" fmla="*/ 480 h 1200"/>
              <a:gd name="T44" fmla="*/ 412 w 558"/>
              <a:gd name="T45" fmla="*/ 416 h 1200"/>
              <a:gd name="T46" fmla="*/ 366 w 558"/>
              <a:gd name="T47" fmla="*/ 334 h 1200"/>
              <a:gd name="T48" fmla="*/ 384 w 558"/>
              <a:gd name="T49" fmla="*/ 252 h 1200"/>
              <a:gd name="T50" fmla="*/ 362 w 558"/>
              <a:gd name="T51" fmla="*/ 246 h 1200"/>
              <a:gd name="T52" fmla="*/ 318 w 558"/>
              <a:gd name="T53" fmla="*/ 208 h 1200"/>
              <a:gd name="T54" fmla="*/ 306 w 558"/>
              <a:gd name="T55" fmla="*/ 104 h 1200"/>
              <a:gd name="T56" fmla="*/ 324 w 558"/>
              <a:gd name="T57" fmla="*/ 36 h 1200"/>
              <a:gd name="T58" fmla="*/ 280 w 558"/>
              <a:gd name="T59" fmla="*/ 0 h 1200"/>
              <a:gd name="T60" fmla="*/ 226 w 558"/>
              <a:gd name="T61" fmla="*/ 26 h 1200"/>
              <a:gd name="T62" fmla="*/ 200 w 558"/>
              <a:gd name="T63" fmla="*/ 76 h 1200"/>
              <a:gd name="T64" fmla="*/ 156 w 558"/>
              <a:gd name="T65" fmla="*/ 184 h 1200"/>
              <a:gd name="T66" fmla="*/ 130 w 558"/>
              <a:gd name="T67" fmla="*/ 158 h 1200"/>
              <a:gd name="T68" fmla="*/ 44 w 558"/>
              <a:gd name="T69" fmla="*/ 136 h 1200"/>
              <a:gd name="T70" fmla="*/ 8 w 558"/>
              <a:gd name="T71" fmla="*/ 106 h 1200"/>
              <a:gd name="T72" fmla="*/ 0 w 558"/>
              <a:gd name="T73" fmla="*/ 128 h 1200"/>
              <a:gd name="T74" fmla="*/ 68 w 558"/>
              <a:gd name="T75" fmla="*/ 190 h 1200"/>
              <a:gd name="T76" fmla="*/ 118 w 558"/>
              <a:gd name="T77" fmla="*/ 284 h 1200"/>
              <a:gd name="T78" fmla="*/ 136 w 558"/>
              <a:gd name="T79" fmla="*/ 326 h 1200"/>
              <a:gd name="T80" fmla="*/ 140 w 558"/>
              <a:gd name="T81" fmla="*/ 372 h 1200"/>
              <a:gd name="T82" fmla="*/ 132 w 558"/>
              <a:gd name="T83" fmla="*/ 430 h 1200"/>
              <a:gd name="T84" fmla="*/ 184 w 558"/>
              <a:gd name="T85" fmla="*/ 506 h 1200"/>
              <a:gd name="T86" fmla="*/ 230 w 558"/>
              <a:gd name="T87" fmla="*/ 578 h 1200"/>
              <a:gd name="T88" fmla="*/ 190 w 558"/>
              <a:gd name="T89" fmla="*/ 634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8" h="1200">
                <a:moveTo>
                  <a:pt x="190" y="634"/>
                </a:moveTo>
                <a:lnTo>
                  <a:pt x="172" y="668"/>
                </a:lnTo>
                <a:lnTo>
                  <a:pt x="150" y="700"/>
                </a:lnTo>
                <a:lnTo>
                  <a:pt x="134" y="710"/>
                </a:lnTo>
                <a:lnTo>
                  <a:pt x="126" y="740"/>
                </a:lnTo>
                <a:lnTo>
                  <a:pt x="114" y="760"/>
                </a:lnTo>
                <a:lnTo>
                  <a:pt x="92" y="774"/>
                </a:lnTo>
                <a:lnTo>
                  <a:pt x="88" y="796"/>
                </a:lnTo>
                <a:lnTo>
                  <a:pt x="72" y="812"/>
                </a:lnTo>
                <a:lnTo>
                  <a:pt x="46" y="798"/>
                </a:lnTo>
                <a:lnTo>
                  <a:pt x="20" y="798"/>
                </a:lnTo>
                <a:lnTo>
                  <a:pt x="24" y="814"/>
                </a:lnTo>
                <a:lnTo>
                  <a:pt x="46" y="820"/>
                </a:lnTo>
                <a:lnTo>
                  <a:pt x="38" y="888"/>
                </a:lnTo>
                <a:lnTo>
                  <a:pt x="50" y="920"/>
                </a:lnTo>
                <a:lnTo>
                  <a:pt x="46" y="952"/>
                </a:lnTo>
                <a:lnTo>
                  <a:pt x="52" y="980"/>
                </a:lnTo>
                <a:lnTo>
                  <a:pt x="70" y="1000"/>
                </a:lnTo>
                <a:lnTo>
                  <a:pt x="66" y="1014"/>
                </a:lnTo>
                <a:lnTo>
                  <a:pt x="54" y="1032"/>
                </a:lnTo>
                <a:lnTo>
                  <a:pt x="54" y="1068"/>
                </a:lnTo>
                <a:lnTo>
                  <a:pt x="56" y="1090"/>
                </a:lnTo>
                <a:lnTo>
                  <a:pt x="66" y="1104"/>
                </a:lnTo>
                <a:lnTo>
                  <a:pt x="84" y="1110"/>
                </a:lnTo>
                <a:lnTo>
                  <a:pt x="102" y="1136"/>
                </a:lnTo>
                <a:lnTo>
                  <a:pt x="124" y="1146"/>
                </a:lnTo>
                <a:lnTo>
                  <a:pt x="148" y="1150"/>
                </a:lnTo>
                <a:lnTo>
                  <a:pt x="152" y="1164"/>
                </a:lnTo>
                <a:lnTo>
                  <a:pt x="150" y="1186"/>
                </a:lnTo>
                <a:lnTo>
                  <a:pt x="156" y="1200"/>
                </a:lnTo>
                <a:lnTo>
                  <a:pt x="182" y="1184"/>
                </a:lnTo>
                <a:lnTo>
                  <a:pt x="198" y="1170"/>
                </a:lnTo>
                <a:lnTo>
                  <a:pt x="230" y="1166"/>
                </a:lnTo>
                <a:lnTo>
                  <a:pt x="254" y="1156"/>
                </a:lnTo>
                <a:lnTo>
                  <a:pt x="270" y="1140"/>
                </a:lnTo>
                <a:lnTo>
                  <a:pt x="296" y="1140"/>
                </a:lnTo>
                <a:lnTo>
                  <a:pt x="304" y="1132"/>
                </a:lnTo>
                <a:lnTo>
                  <a:pt x="322" y="1126"/>
                </a:lnTo>
                <a:lnTo>
                  <a:pt x="354" y="1104"/>
                </a:lnTo>
                <a:lnTo>
                  <a:pt x="384" y="1094"/>
                </a:lnTo>
                <a:lnTo>
                  <a:pt x="418" y="1090"/>
                </a:lnTo>
                <a:lnTo>
                  <a:pt x="416" y="1090"/>
                </a:lnTo>
                <a:lnTo>
                  <a:pt x="416" y="1090"/>
                </a:lnTo>
                <a:lnTo>
                  <a:pt x="468" y="1012"/>
                </a:lnTo>
                <a:lnTo>
                  <a:pt x="468" y="1012"/>
                </a:lnTo>
                <a:lnTo>
                  <a:pt x="490" y="976"/>
                </a:lnTo>
                <a:lnTo>
                  <a:pt x="490" y="976"/>
                </a:lnTo>
                <a:lnTo>
                  <a:pt x="558" y="818"/>
                </a:lnTo>
                <a:lnTo>
                  <a:pt x="558" y="818"/>
                </a:lnTo>
                <a:lnTo>
                  <a:pt x="550" y="772"/>
                </a:lnTo>
                <a:lnTo>
                  <a:pt x="550" y="772"/>
                </a:lnTo>
                <a:lnTo>
                  <a:pt x="498" y="728"/>
                </a:lnTo>
                <a:lnTo>
                  <a:pt x="498" y="728"/>
                </a:lnTo>
                <a:lnTo>
                  <a:pt x="492" y="656"/>
                </a:lnTo>
                <a:lnTo>
                  <a:pt x="492" y="656"/>
                </a:lnTo>
                <a:lnTo>
                  <a:pt x="466" y="622"/>
                </a:lnTo>
                <a:lnTo>
                  <a:pt x="466" y="622"/>
                </a:lnTo>
                <a:lnTo>
                  <a:pt x="470" y="604"/>
                </a:lnTo>
                <a:lnTo>
                  <a:pt x="470" y="604"/>
                </a:lnTo>
                <a:lnTo>
                  <a:pt x="442" y="594"/>
                </a:lnTo>
                <a:lnTo>
                  <a:pt x="440" y="558"/>
                </a:lnTo>
                <a:lnTo>
                  <a:pt x="440" y="558"/>
                </a:lnTo>
                <a:lnTo>
                  <a:pt x="436" y="528"/>
                </a:lnTo>
                <a:lnTo>
                  <a:pt x="436" y="528"/>
                </a:lnTo>
                <a:lnTo>
                  <a:pt x="434" y="480"/>
                </a:lnTo>
                <a:lnTo>
                  <a:pt x="434" y="480"/>
                </a:lnTo>
                <a:lnTo>
                  <a:pt x="420" y="460"/>
                </a:lnTo>
                <a:lnTo>
                  <a:pt x="420" y="460"/>
                </a:lnTo>
                <a:lnTo>
                  <a:pt x="412" y="416"/>
                </a:lnTo>
                <a:lnTo>
                  <a:pt x="412" y="416"/>
                </a:lnTo>
                <a:lnTo>
                  <a:pt x="366" y="334"/>
                </a:lnTo>
                <a:lnTo>
                  <a:pt x="366" y="334"/>
                </a:lnTo>
                <a:lnTo>
                  <a:pt x="392" y="292"/>
                </a:lnTo>
                <a:lnTo>
                  <a:pt x="392" y="292"/>
                </a:lnTo>
                <a:lnTo>
                  <a:pt x="384" y="252"/>
                </a:lnTo>
                <a:lnTo>
                  <a:pt x="384" y="252"/>
                </a:lnTo>
                <a:lnTo>
                  <a:pt x="362" y="246"/>
                </a:lnTo>
                <a:lnTo>
                  <a:pt x="362" y="246"/>
                </a:lnTo>
                <a:lnTo>
                  <a:pt x="352" y="222"/>
                </a:lnTo>
                <a:lnTo>
                  <a:pt x="352" y="222"/>
                </a:lnTo>
                <a:lnTo>
                  <a:pt x="318" y="208"/>
                </a:lnTo>
                <a:lnTo>
                  <a:pt x="318" y="114"/>
                </a:lnTo>
                <a:lnTo>
                  <a:pt x="306" y="108"/>
                </a:lnTo>
                <a:lnTo>
                  <a:pt x="306" y="104"/>
                </a:lnTo>
                <a:lnTo>
                  <a:pt x="320" y="56"/>
                </a:lnTo>
                <a:lnTo>
                  <a:pt x="320" y="56"/>
                </a:lnTo>
                <a:lnTo>
                  <a:pt x="324" y="36"/>
                </a:lnTo>
                <a:lnTo>
                  <a:pt x="324" y="36"/>
                </a:lnTo>
                <a:lnTo>
                  <a:pt x="280" y="0"/>
                </a:lnTo>
                <a:lnTo>
                  <a:pt x="280" y="0"/>
                </a:lnTo>
                <a:lnTo>
                  <a:pt x="254" y="26"/>
                </a:lnTo>
                <a:lnTo>
                  <a:pt x="254" y="26"/>
                </a:lnTo>
                <a:lnTo>
                  <a:pt x="226" y="26"/>
                </a:lnTo>
                <a:lnTo>
                  <a:pt x="226" y="26"/>
                </a:lnTo>
                <a:lnTo>
                  <a:pt x="200" y="76"/>
                </a:lnTo>
                <a:lnTo>
                  <a:pt x="200" y="76"/>
                </a:lnTo>
                <a:lnTo>
                  <a:pt x="208" y="102"/>
                </a:lnTo>
                <a:lnTo>
                  <a:pt x="182" y="186"/>
                </a:lnTo>
                <a:lnTo>
                  <a:pt x="156" y="184"/>
                </a:lnTo>
                <a:lnTo>
                  <a:pt x="156" y="184"/>
                </a:lnTo>
                <a:lnTo>
                  <a:pt x="130" y="158"/>
                </a:lnTo>
                <a:lnTo>
                  <a:pt x="130" y="158"/>
                </a:lnTo>
                <a:lnTo>
                  <a:pt x="94" y="170"/>
                </a:lnTo>
                <a:lnTo>
                  <a:pt x="44" y="136"/>
                </a:lnTo>
                <a:lnTo>
                  <a:pt x="44" y="136"/>
                </a:lnTo>
                <a:lnTo>
                  <a:pt x="42" y="112"/>
                </a:lnTo>
                <a:lnTo>
                  <a:pt x="42" y="112"/>
                </a:lnTo>
                <a:lnTo>
                  <a:pt x="8" y="106"/>
                </a:lnTo>
                <a:lnTo>
                  <a:pt x="8" y="106"/>
                </a:lnTo>
                <a:lnTo>
                  <a:pt x="0" y="128"/>
                </a:lnTo>
                <a:lnTo>
                  <a:pt x="0" y="128"/>
                </a:lnTo>
                <a:lnTo>
                  <a:pt x="44" y="186"/>
                </a:lnTo>
                <a:lnTo>
                  <a:pt x="44" y="186"/>
                </a:lnTo>
                <a:lnTo>
                  <a:pt x="68" y="190"/>
                </a:lnTo>
                <a:lnTo>
                  <a:pt x="126" y="248"/>
                </a:lnTo>
                <a:lnTo>
                  <a:pt x="126" y="248"/>
                </a:lnTo>
                <a:lnTo>
                  <a:pt x="118" y="284"/>
                </a:lnTo>
                <a:lnTo>
                  <a:pt x="118" y="284"/>
                </a:lnTo>
                <a:lnTo>
                  <a:pt x="136" y="326"/>
                </a:lnTo>
                <a:lnTo>
                  <a:pt x="136" y="326"/>
                </a:lnTo>
                <a:lnTo>
                  <a:pt x="128" y="348"/>
                </a:lnTo>
                <a:lnTo>
                  <a:pt x="128" y="348"/>
                </a:lnTo>
                <a:lnTo>
                  <a:pt x="140" y="372"/>
                </a:lnTo>
                <a:lnTo>
                  <a:pt x="140" y="416"/>
                </a:lnTo>
                <a:lnTo>
                  <a:pt x="140" y="416"/>
                </a:lnTo>
                <a:lnTo>
                  <a:pt x="132" y="430"/>
                </a:lnTo>
                <a:lnTo>
                  <a:pt x="132" y="430"/>
                </a:lnTo>
                <a:lnTo>
                  <a:pt x="186" y="504"/>
                </a:lnTo>
                <a:lnTo>
                  <a:pt x="184" y="506"/>
                </a:lnTo>
                <a:lnTo>
                  <a:pt x="218" y="524"/>
                </a:lnTo>
                <a:lnTo>
                  <a:pt x="224" y="564"/>
                </a:lnTo>
                <a:lnTo>
                  <a:pt x="230" y="578"/>
                </a:lnTo>
                <a:lnTo>
                  <a:pt x="224" y="590"/>
                </a:lnTo>
                <a:lnTo>
                  <a:pt x="190" y="634"/>
                </a:lnTo>
                <a:lnTo>
                  <a:pt x="190" y="634"/>
                </a:lnTo>
                <a:close/>
              </a:path>
            </a:pathLst>
          </a:custGeom>
          <a:solidFill>
            <a:srgbClr val="B3B3B3"/>
          </a:solidFill>
          <a:ln w="9525">
            <a:solidFill>
              <a:srgbClr val="B2B2B2"/>
            </a:solidFill>
            <a:round/>
            <a:headEnd/>
            <a:tailEnd/>
          </a:ln>
        </p:spPr>
        <p:txBody>
          <a:bodyPr/>
          <a:lstStyle/>
          <a:p>
            <a:pPr fontAlgn="base">
              <a:spcBef>
                <a:spcPct val="0"/>
              </a:spcBef>
              <a:spcAft>
                <a:spcPct val="0"/>
              </a:spcAft>
            </a:pPr>
            <a:endParaRPr lang="it-IT">
              <a:solidFill>
                <a:srgbClr val="000000"/>
              </a:solidFill>
            </a:endParaRPr>
          </a:p>
        </p:txBody>
      </p:sp>
      <p:sp>
        <p:nvSpPr>
          <p:cNvPr id="130073" name="Freeform 25"/>
          <p:cNvSpPr>
            <a:spLocks/>
          </p:cNvSpPr>
          <p:nvPr/>
        </p:nvSpPr>
        <p:spPr bwMode="auto">
          <a:xfrm>
            <a:off x="4880161" y="2183400"/>
            <a:ext cx="384480" cy="334080"/>
          </a:xfrm>
          <a:custGeom>
            <a:avLst/>
            <a:gdLst>
              <a:gd name="T0" fmla="*/ 246 w 268"/>
              <a:gd name="T1" fmla="*/ 6 h 234"/>
              <a:gd name="T2" fmla="*/ 210 w 268"/>
              <a:gd name="T3" fmla="*/ 14 h 234"/>
              <a:gd name="T4" fmla="*/ 182 w 268"/>
              <a:gd name="T5" fmla="*/ 8 h 234"/>
              <a:gd name="T6" fmla="*/ 144 w 268"/>
              <a:gd name="T7" fmla="*/ 0 h 234"/>
              <a:gd name="T8" fmla="*/ 106 w 268"/>
              <a:gd name="T9" fmla="*/ 6 h 234"/>
              <a:gd name="T10" fmla="*/ 106 w 268"/>
              <a:gd name="T11" fmla="*/ 6 h 234"/>
              <a:gd name="T12" fmla="*/ 96 w 268"/>
              <a:gd name="T13" fmla="*/ 12 h 234"/>
              <a:gd name="T14" fmla="*/ 88 w 268"/>
              <a:gd name="T15" fmla="*/ 18 h 234"/>
              <a:gd name="T16" fmla="*/ 82 w 268"/>
              <a:gd name="T17" fmla="*/ 20 h 234"/>
              <a:gd name="T18" fmla="*/ 82 w 268"/>
              <a:gd name="T19" fmla="*/ 20 h 234"/>
              <a:gd name="T20" fmla="*/ 72 w 268"/>
              <a:gd name="T21" fmla="*/ 26 h 234"/>
              <a:gd name="T22" fmla="*/ 70 w 268"/>
              <a:gd name="T23" fmla="*/ 28 h 234"/>
              <a:gd name="T24" fmla="*/ 48 w 268"/>
              <a:gd name="T25" fmla="*/ 28 h 234"/>
              <a:gd name="T26" fmla="*/ 18 w 268"/>
              <a:gd name="T27" fmla="*/ 60 h 234"/>
              <a:gd name="T28" fmla="*/ 4 w 268"/>
              <a:gd name="T29" fmla="*/ 62 h 234"/>
              <a:gd name="T30" fmla="*/ 0 w 268"/>
              <a:gd name="T31" fmla="*/ 104 h 234"/>
              <a:gd name="T32" fmla="*/ 12 w 268"/>
              <a:gd name="T33" fmla="*/ 120 h 234"/>
              <a:gd name="T34" fmla="*/ 10 w 268"/>
              <a:gd name="T35" fmla="*/ 130 h 234"/>
              <a:gd name="T36" fmla="*/ 2 w 268"/>
              <a:gd name="T37" fmla="*/ 136 h 234"/>
              <a:gd name="T38" fmla="*/ 12 w 268"/>
              <a:gd name="T39" fmla="*/ 152 h 234"/>
              <a:gd name="T40" fmla="*/ 38 w 268"/>
              <a:gd name="T41" fmla="*/ 176 h 234"/>
              <a:gd name="T42" fmla="*/ 48 w 268"/>
              <a:gd name="T43" fmla="*/ 172 h 234"/>
              <a:gd name="T44" fmla="*/ 60 w 268"/>
              <a:gd name="T45" fmla="*/ 164 h 234"/>
              <a:gd name="T46" fmla="*/ 62 w 268"/>
              <a:gd name="T47" fmla="*/ 180 h 234"/>
              <a:gd name="T48" fmla="*/ 62 w 268"/>
              <a:gd name="T49" fmla="*/ 192 h 234"/>
              <a:gd name="T50" fmla="*/ 62 w 268"/>
              <a:gd name="T51" fmla="*/ 192 h 234"/>
              <a:gd name="T52" fmla="*/ 106 w 268"/>
              <a:gd name="T53" fmla="*/ 188 h 234"/>
              <a:gd name="T54" fmla="*/ 140 w 268"/>
              <a:gd name="T55" fmla="*/ 190 h 234"/>
              <a:gd name="T56" fmla="*/ 140 w 268"/>
              <a:gd name="T57" fmla="*/ 190 h 234"/>
              <a:gd name="T58" fmla="*/ 192 w 268"/>
              <a:gd name="T59" fmla="*/ 234 h 234"/>
              <a:gd name="T60" fmla="*/ 192 w 268"/>
              <a:gd name="T61" fmla="*/ 234 h 234"/>
              <a:gd name="T62" fmla="*/ 216 w 268"/>
              <a:gd name="T63" fmla="*/ 220 h 234"/>
              <a:gd name="T64" fmla="*/ 216 w 268"/>
              <a:gd name="T65" fmla="*/ 220 h 234"/>
              <a:gd name="T66" fmla="*/ 234 w 268"/>
              <a:gd name="T67" fmla="*/ 230 h 234"/>
              <a:gd name="T68" fmla="*/ 248 w 268"/>
              <a:gd name="T69" fmla="*/ 230 h 234"/>
              <a:gd name="T70" fmla="*/ 248 w 268"/>
              <a:gd name="T71" fmla="*/ 230 h 234"/>
              <a:gd name="T72" fmla="*/ 268 w 268"/>
              <a:gd name="T73" fmla="*/ 202 h 234"/>
              <a:gd name="T74" fmla="*/ 268 w 268"/>
              <a:gd name="T75" fmla="*/ 202 h 234"/>
              <a:gd name="T76" fmla="*/ 264 w 268"/>
              <a:gd name="T77" fmla="*/ 184 h 234"/>
              <a:gd name="T78" fmla="*/ 264 w 268"/>
              <a:gd name="T79" fmla="*/ 184 h 234"/>
              <a:gd name="T80" fmla="*/ 242 w 268"/>
              <a:gd name="T81" fmla="*/ 154 h 234"/>
              <a:gd name="T82" fmla="*/ 228 w 268"/>
              <a:gd name="T83" fmla="*/ 90 h 234"/>
              <a:gd name="T84" fmla="*/ 228 w 268"/>
              <a:gd name="T85" fmla="*/ 88 h 234"/>
              <a:gd name="T86" fmla="*/ 228 w 268"/>
              <a:gd name="T87" fmla="*/ 88 h 234"/>
              <a:gd name="T88" fmla="*/ 242 w 268"/>
              <a:gd name="T89" fmla="*/ 64 h 234"/>
              <a:gd name="T90" fmla="*/ 242 w 268"/>
              <a:gd name="T91" fmla="*/ 64 h 234"/>
              <a:gd name="T92" fmla="*/ 256 w 268"/>
              <a:gd name="T93" fmla="*/ 22 h 234"/>
              <a:gd name="T94" fmla="*/ 256 w 268"/>
              <a:gd name="T95" fmla="*/ 22 h 234"/>
              <a:gd name="T96" fmla="*/ 254 w 268"/>
              <a:gd name="T97" fmla="*/ 6 h 234"/>
              <a:gd name="T98" fmla="*/ 254 w 268"/>
              <a:gd name="T99" fmla="*/ 6 h 234"/>
              <a:gd name="T100" fmla="*/ 250 w 268"/>
              <a:gd name="T101" fmla="*/ 6 h 234"/>
              <a:gd name="T102" fmla="*/ 250 w 268"/>
              <a:gd name="T103" fmla="*/ 4 h 234"/>
              <a:gd name="T104" fmla="*/ 246 w 268"/>
              <a:gd name="T105" fmla="*/ 6 h 234"/>
              <a:gd name="T106" fmla="*/ 246 w 268"/>
              <a:gd name="T107" fmla="*/ 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8" h="234">
                <a:moveTo>
                  <a:pt x="246" y="6"/>
                </a:moveTo>
                <a:lnTo>
                  <a:pt x="210" y="14"/>
                </a:lnTo>
                <a:lnTo>
                  <a:pt x="182" y="8"/>
                </a:lnTo>
                <a:lnTo>
                  <a:pt x="144" y="0"/>
                </a:lnTo>
                <a:lnTo>
                  <a:pt x="106" y="6"/>
                </a:lnTo>
                <a:lnTo>
                  <a:pt x="106" y="6"/>
                </a:lnTo>
                <a:lnTo>
                  <a:pt x="96" y="12"/>
                </a:lnTo>
                <a:lnTo>
                  <a:pt x="88" y="18"/>
                </a:lnTo>
                <a:lnTo>
                  <a:pt x="82" y="20"/>
                </a:lnTo>
                <a:lnTo>
                  <a:pt x="82" y="20"/>
                </a:lnTo>
                <a:lnTo>
                  <a:pt x="72" y="26"/>
                </a:lnTo>
                <a:lnTo>
                  <a:pt x="70" y="28"/>
                </a:lnTo>
                <a:lnTo>
                  <a:pt x="48" y="28"/>
                </a:lnTo>
                <a:lnTo>
                  <a:pt x="18" y="60"/>
                </a:lnTo>
                <a:lnTo>
                  <a:pt x="4" y="62"/>
                </a:lnTo>
                <a:lnTo>
                  <a:pt x="0" y="104"/>
                </a:lnTo>
                <a:lnTo>
                  <a:pt x="12" y="120"/>
                </a:lnTo>
                <a:lnTo>
                  <a:pt x="10" y="130"/>
                </a:lnTo>
                <a:lnTo>
                  <a:pt x="2" y="136"/>
                </a:lnTo>
                <a:lnTo>
                  <a:pt x="12" y="152"/>
                </a:lnTo>
                <a:lnTo>
                  <a:pt x="38" y="176"/>
                </a:lnTo>
                <a:lnTo>
                  <a:pt x="48" y="172"/>
                </a:lnTo>
                <a:lnTo>
                  <a:pt x="60" y="164"/>
                </a:lnTo>
                <a:lnTo>
                  <a:pt x="62" y="180"/>
                </a:lnTo>
                <a:lnTo>
                  <a:pt x="62" y="192"/>
                </a:lnTo>
                <a:lnTo>
                  <a:pt x="62" y="192"/>
                </a:lnTo>
                <a:lnTo>
                  <a:pt x="106" y="188"/>
                </a:lnTo>
                <a:lnTo>
                  <a:pt x="140" y="190"/>
                </a:lnTo>
                <a:lnTo>
                  <a:pt x="140" y="190"/>
                </a:lnTo>
                <a:lnTo>
                  <a:pt x="192" y="234"/>
                </a:lnTo>
                <a:lnTo>
                  <a:pt x="192" y="234"/>
                </a:lnTo>
                <a:lnTo>
                  <a:pt x="216" y="220"/>
                </a:lnTo>
                <a:lnTo>
                  <a:pt x="216" y="220"/>
                </a:lnTo>
                <a:lnTo>
                  <a:pt x="234" y="230"/>
                </a:lnTo>
                <a:lnTo>
                  <a:pt x="248" y="230"/>
                </a:lnTo>
                <a:lnTo>
                  <a:pt x="248" y="230"/>
                </a:lnTo>
                <a:lnTo>
                  <a:pt x="268" y="202"/>
                </a:lnTo>
                <a:lnTo>
                  <a:pt x="268" y="202"/>
                </a:lnTo>
                <a:lnTo>
                  <a:pt x="264" y="184"/>
                </a:lnTo>
                <a:lnTo>
                  <a:pt x="264" y="184"/>
                </a:lnTo>
                <a:lnTo>
                  <a:pt x="242" y="154"/>
                </a:lnTo>
                <a:lnTo>
                  <a:pt x="228" y="90"/>
                </a:lnTo>
                <a:lnTo>
                  <a:pt x="228" y="88"/>
                </a:lnTo>
                <a:lnTo>
                  <a:pt x="228" y="88"/>
                </a:lnTo>
                <a:lnTo>
                  <a:pt x="242" y="64"/>
                </a:lnTo>
                <a:lnTo>
                  <a:pt x="242" y="64"/>
                </a:lnTo>
                <a:lnTo>
                  <a:pt x="256" y="22"/>
                </a:lnTo>
                <a:lnTo>
                  <a:pt x="256" y="22"/>
                </a:lnTo>
                <a:lnTo>
                  <a:pt x="254" y="6"/>
                </a:lnTo>
                <a:lnTo>
                  <a:pt x="254" y="6"/>
                </a:lnTo>
                <a:lnTo>
                  <a:pt x="250" y="6"/>
                </a:lnTo>
                <a:lnTo>
                  <a:pt x="250" y="4"/>
                </a:lnTo>
                <a:lnTo>
                  <a:pt x="246" y="6"/>
                </a:lnTo>
                <a:lnTo>
                  <a:pt x="246" y="6"/>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074" name="Freeform 26"/>
          <p:cNvSpPr>
            <a:spLocks/>
          </p:cNvSpPr>
          <p:nvPr/>
        </p:nvSpPr>
        <p:spPr bwMode="auto">
          <a:xfrm>
            <a:off x="4569121" y="2874601"/>
            <a:ext cx="288000" cy="188640"/>
          </a:xfrm>
          <a:custGeom>
            <a:avLst/>
            <a:gdLst>
              <a:gd name="T0" fmla="*/ 94 w 202"/>
              <a:gd name="T1" fmla="*/ 46 h 132"/>
              <a:gd name="T2" fmla="*/ 102 w 202"/>
              <a:gd name="T3" fmla="*/ 60 h 132"/>
              <a:gd name="T4" fmla="*/ 90 w 202"/>
              <a:gd name="T5" fmla="*/ 70 h 132"/>
              <a:gd name="T6" fmla="*/ 54 w 202"/>
              <a:gd name="T7" fmla="*/ 66 h 132"/>
              <a:gd name="T8" fmla="*/ 80 w 202"/>
              <a:gd name="T9" fmla="*/ 30 h 132"/>
              <a:gd name="T10" fmla="*/ 84 w 202"/>
              <a:gd name="T11" fmla="*/ 12 h 132"/>
              <a:gd name="T12" fmla="*/ 78 w 202"/>
              <a:gd name="T13" fmla="*/ 0 h 132"/>
              <a:gd name="T14" fmla="*/ 78 w 202"/>
              <a:gd name="T15" fmla="*/ 0 h 132"/>
              <a:gd name="T16" fmla="*/ 64 w 202"/>
              <a:gd name="T17" fmla="*/ 28 h 132"/>
              <a:gd name="T18" fmla="*/ 50 w 202"/>
              <a:gd name="T19" fmla="*/ 50 h 132"/>
              <a:gd name="T20" fmla="*/ 42 w 202"/>
              <a:gd name="T21" fmla="*/ 58 h 132"/>
              <a:gd name="T22" fmla="*/ 36 w 202"/>
              <a:gd name="T23" fmla="*/ 62 h 132"/>
              <a:gd name="T24" fmla="*/ 22 w 202"/>
              <a:gd name="T25" fmla="*/ 70 h 132"/>
              <a:gd name="T26" fmla="*/ 14 w 202"/>
              <a:gd name="T27" fmla="*/ 66 h 132"/>
              <a:gd name="T28" fmla="*/ 6 w 202"/>
              <a:gd name="T29" fmla="*/ 76 h 132"/>
              <a:gd name="T30" fmla="*/ 2 w 202"/>
              <a:gd name="T31" fmla="*/ 90 h 132"/>
              <a:gd name="T32" fmla="*/ 0 w 202"/>
              <a:gd name="T33" fmla="*/ 104 h 132"/>
              <a:gd name="T34" fmla="*/ 16 w 202"/>
              <a:gd name="T35" fmla="*/ 98 h 132"/>
              <a:gd name="T36" fmla="*/ 32 w 202"/>
              <a:gd name="T37" fmla="*/ 108 h 132"/>
              <a:gd name="T38" fmla="*/ 24 w 202"/>
              <a:gd name="T39" fmla="*/ 120 h 132"/>
              <a:gd name="T40" fmla="*/ 12 w 202"/>
              <a:gd name="T41" fmla="*/ 132 h 132"/>
              <a:gd name="T42" fmla="*/ 190 w 202"/>
              <a:gd name="T43" fmla="*/ 132 h 132"/>
              <a:gd name="T44" fmla="*/ 190 w 202"/>
              <a:gd name="T45" fmla="*/ 132 h 132"/>
              <a:gd name="T46" fmla="*/ 200 w 202"/>
              <a:gd name="T47" fmla="*/ 112 h 132"/>
              <a:gd name="T48" fmla="*/ 200 w 202"/>
              <a:gd name="T49" fmla="*/ 112 h 132"/>
              <a:gd name="T50" fmla="*/ 202 w 202"/>
              <a:gd name="T51" fmla="*/ 78 h 132"/>
              <a:gd name="T52" fmla="*/ 202 w 202"/>
              <a:gd name="T53" fmla="*/ 78 h 132"/>
              <a:gd name="T54" fmla="*/ 184 w 202"/>
              <a:gd name="T55" fmla="*/ 64 h 132"/>
              <a:gd name="T56" fmla="*/ 184 w 202"/>
              <a:gd name="T57" fmla="*/ 64 h 132"/>
              <a:gd name="T58" fmla="*/ 160 w 202"/>
              <a:gd name="T59" fmla="*/ 56 h 132"/>
              <a:gd name="T60" fmla="*/ 160 w 202"/>
              <a:gd name="T61" fmla="*/ 56 h 132"/>
              <a:gd name="T62" fmla="*/ 130 w 202"/>
              <a:gd name="T63" fmla="*/ 56 h 132"/>
              <a:gd name="T64" fmla="*/ 130 w 202"/>
              <a:gd name="T65" fmla="*/ 56 h 132"/>
              <a:gd name="T66" fmla="*/ 108 w 202"/>
              <a:gd name="T67" fmla="*/ 50 h 132"/>
              <a:gd name="T68" fmla="*/ 94 w 202"/>
              <a:gd name="T69" fmla="*/ 4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2" h="132">
                <a:moveTo>
                  <a:pt x="94" y="46"/>
                </a:moveTo>
                <a:lnTo>
                  <a:pt x="102" y="60"/>
                </a:lnTo>
                <a:lnTo>
                  <a:pt x="90" y="70"/>
                </a:lnTo>
                <a:lnTo>
                  <a:pt x="54" y="66"/>
                </a:lnTo>
                <a:lnTo>
                  <a:pt x="80" y="30"/>
                </a:lnTo>
                <a:lnTo>
                  <a:pt x="84" y="12"/>
                </a:lnTo>
                <a:lnTo>
                  <a:pt x="78" y="0"/>
                </a:lnTo>
                <a:lnTo>
                  <a:pt x="78" y="0"/>
                </a:lnTo>
                <a:lnTo>
                  <a:pt x="64" y="28"/>
                </a:lnTo>
                <a:lnTo>
                  <a:pt x="50" y="50"/>
                </a:lnTo>
                <a:lnTo>
                  <a:pt x="42" y="58"/>
                </a:lnTo>
                <a:lnTo>
                  <a:pt x="36" y="62"/>
                </a:lnTo>
                <a:lnTo>
                  <a:pt x="22" y="70"/>
                </a:lnTo>
                <a:lnTo>
                  <a:pt x="14" y="66"/>
                </a:lnTo>
                <a:lnTo>
                  <a:pt x="6" y="76"/>
                </a:lnTo>
                <a:lnTo>
                  <a:pt x="2" y="90"/>
                </a:lnTo>
                <a:lnTo>
                  <a:pt x="0" y="104"/>
                </a:lnTo>
                <a:lnTo>
                  <a:pt x="16" y="98"/>
                </a:lnTo>
                <a:lnTo>
                  <a:pt x="32" y="108"/>
                </a:lnTo>
                <a:lnTo>
                  <a:pt x="24" y="120"/>
                </a:lnTo>
                <a:lnTo>
                  <a:pt x="12" y="132"/>
                </a:lnTo>
                <a:lnTo>
                  <a:pt x="190" y="132"/>
                </a:lnTo>
                <a:lnTo>
                  <a:pt x="190" y="132"/>
                </a:lnTo>
                <a:lnTo>
                  <a:pt x="200" y="112"/>
                </a:lnTo>
                <a:lnTo>
                  <a:pt x="200" y="112"/>
                </a:lnTo>
                <a:lnTo>
                  <a:pt x="202" y="78"/>
                </a:lnTo>
                <a:lnTo>
                  <a:pt x="202" y="78"/>
                </a:lnTo>
                <a:lnTo>
                  <a:pt x="184" y="64"/>
                </a:lnTo>
                <a:lnTo>
                  <a:pt x="184" y="64"/>
                </a:lnTo>
                <a:lnTo>
                  <a:pt x="160" y="56"/>
                </a:lnTo>
                <a:lnTo>
                  <a:pt x="160" y="56"/>
                </a:lnTo>
                <a:lnTo>
                  <a:pt x="130" y="56"/>
                </a:lnTo>
                <a:lnTo>
                  <a:pt x="130" y="56"/>
                </a:lnTo>
                <a:lnTo>
                  <a:pt x="108" y="50"/>
                </a:lnTo>
                <a:lnTo>
                  <a:pt x="94" y="46"/>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075" name="Freeform 27"/>
          <p:cNvSpPr>
            <a:spLocks/>
          </p:cNvSpPr>
          <p:nvPr/>
        </p:nvSpPr>
        <p:spPr bwMode="auto">
          <a:xfrm>
            <a:off x="4685760" y="2737801"/>
            <a:ext cx="518400" cy="413280"/>
          </a:xfrm>
          <a:custGeom>
            <a:avLst/>
            <a:gdLst>
              <a:gd name="T0" fmla="*/ 28 w 362"/>
              <a:gd name="T1" fmla="*/ 140 h 288"/>
              <a:gd name="T2" fmla="*/ 50 w 362"/>
              <a:gd name="T3" fmla="*/ 144 h 288"/>
              <a:gd name="T4" fmla="*/ 80 w 362"/>
              <a:gd name="T5" fmla="*/ 144 h 288"/>
              <a:gd name="T6" fmla="*/ 126 w 362"/>
              <a:gd name="T7" fmla="*/ 172 h 288"/>
              <a:gd name="T8" fmla="*/ 124 w 362"/>
              <a:gd name="T9" fmla="*/ 210 h 288"/>
              <a:gd name="T10" fmla="*/ 114 w 362"/>
              <a:gd name="T11" fmla="*/ 230 h 288"/>
              <a:gd name="T12" fmla="*/ 134 w 362"/>
              <a:gd name="T13" fmla="*/ 252 h 288"/>
              <a:gd name="T14" fmla="*/ 164 w 362"/>
              <a:gd name="T15" fmla="*/ 256 h 288"/>
              <a:gd name="T16" fmla="*/ 172 w 362"/>
              <a:gd name="T17" fmla="*/ 288 h 288"/>
              <a:gd name="T18" fmla="*/ 188 w 362"/>
              <a:gd name="T19" fmla="*/ 272 h 288"/>
              <a:gd name="T20" fmla="*/ 238 w 362"/>
              <a:gd name="T21" fmla="*/ 280 h 288"/>
              <a:gd name="T22" fmla="*/ 242 w 362"/>
              <a:gd name="T23" fmla="*/ 250 h 288"/>
              <a:gd name="T24" fmla="*/ 268 w 362"/>
              <a:gd name="T25" fmla="*/ 246 h 288"/>
              <a:gd name="T26" fmla="*/ 276 w 362"/>
              <a:gd name="T27" fmla="*/ 236 h 288"/>
              <a:gd name="T28" fmla="*/ 302 w 362"/>
              <a:gd name="T29" fmla="*/ 244 h 288"/>
              <a:gd name="T30" fmla="*/ 308 w 362"/>
              <a:gd name="T31" fmla="*/ 236 h 288"/>
              <a:gd name="T32" fmla="*/ 294 w 362"/>
              <a:gd name="T33" fmla="*/ 212 h 288"/>
              <a:gd name="T34" fmla="*/ 308 w 362"/>
              <a:gd name="T35" fmla="*/ 190 h 288"/>
              <a:gd name="T36" fmla="*/ 314 w 362"/>
              <a:gd name="T37" fmla="*/ 148 h 288"/>
              <a:gd name="T38" fmla="*/ 332 w 362"/>
              <a:gd name="T39" fmla="*/ 150 h 288"/>
              <a:gd name="T40" fmla="*/ 332 w 362"/>
              <a:gd name="T41" fmla="*/ 128 h 288"/>
              <a:gd name="T42" fmla="*/ 356 w 362"/>
              <a:gd name="T43" fmla="*/ 124 h 288"/>
              <a:gd name="T44" fmla="*/ 362 w 362"/>
              <a:gd name="T45" fmla="*/ 110 h 288"/>
              <a:gd name="T46" fmla="*/ 342 w 362"/>
              <a:gd name="T47" fmla="*/ 100 h 288"/>
              <a:gd name="T48" fmla="*/ 350 w 362"/>
              <a:gd name="T49" fmla="*/ 68 h 288"/>
              <a:gd name="T50" fmla="*/ 290 w 362"/>
              <a:gd name="T51" fmla="*/ 26 h 288"/>
              <a:gd name="T52" fmla="*/ 236 w 362"/>
              <a:gd name="T53" fmla="*/ 18 h 288"/>
              <a:gd name="T54" fmla="*/ 234 w 362"/>
              <a:gd name="T55" fmla="*/ 2 h 288"/>
              <a:gd name="T56" fmla="*/ 222 w 362"/>
              <a:gd name="T57" fmla="*/ 4 h 288"/>
              <a:gd name="T58" fmla="*/ 204 w 362"/>
              <a:gd name="T59" fmla="*/ 16 h 288"/>
              <a:gd name="T60" fmla="*/ 148 w 362"/>
              <a:gd name="T61" fmla="*/ 0 h 288"/>
              <a:gd name="T62" fmla="*/ 118 w 362"/>
              <a:gd name="T63" fmla="*/ 2 h 288"/>
              <a:gd name="T64" fmla="*/ 84 w 362"/>
              <a:gd name="T65" fmla="*/ 8 h 288"/>
              <a:gd name="T66" fmla="*/ 52 w 362"/>
              <a:gd name="T67" fmla="*/ 4 h 288"/>
              <a:gd name="T68" fmla="*/ 24 w 362"/>
              <a:gd name="T69" fmla="*/ 12 h 288"/>
              <a:gd name="T70" fmla="*/ 0 w 362"/>
              <a:gd name="T71" fmla="*/ 44 h 288"/>
              <a:gd name="T72" fmla="*/ 12 w 362"/>
              <a:gd name="T73" fmla="*/ 90 h 288"/>
              <a:gd name="T74" fmla="*/ 12 w 362"/>
              <a:gd name="T75" fmla="*/ 13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2" h="288">
                <a:moveTo>
                  <a:pt x="12" y="136"/>
                </a:moveTo>
                <a:lnTo>
                  <a:pt x="28" y="140"/>
                </a:lnTo>
                <a:lnTo>
                  <a:pt x="28" y="140"/>
                </a:lnTo>
                <a:lnTo>
                  <a:pt x="50" y="144"/>
                </a:lnTo>
                <a:lnTo>
                  <a:pt x="50" y="144"/>
                </a:lnTo>
                <a:lnTo>
                  <a:pt x="80" y="144"/>
                </a:lnTo>
                <a:lnTo>
                  <a:pt x="106" y="154"/>
                </a:lnTo>
                <a:lnTo>
                  <a:pt x="126" y="172"/>
                </a:lnTo>
                <a:lnTo>
                  <a:pt x="124" y="210"/>
                </a:lnTo>
                <a:lnTo>
                  <a:pt x="124" y="210"/>
                </a:lnTo>
                <a:lnTo>
                  <a:pt x="114" y="230"/>
                </a:lnTo>
                <a:lnTo>
                  <a:pt x="114" y="230"/>
                </a:lnTo>
                <a:lnTo>
                  <a:pt x="134" y="252"/>
                </a:lnTo>
                <a:lnTo>
                  <a:pt x="134" y="252"/>
                </a:lnTo>
                <a:lnTo>
                  <a:pt x="164" y="256"/>
                </a:lnTo>
                <a:lnTo>
                  <a:pt x="164" y="256"/>
                </a:lnTo>
                <a:lnTo>
                  <a:pt x="172" y="288"/>
                </a:lnTo>
                <a:lnTo>
                  <a:pt x="172" y="288"/>
                </a:lnTo>
                <a:lnTo>
                  <a:pt x="188" y="272"/>
                </a:lnTo>
                <a:lnTo>
                  <a:pt x="188" y="272"/>
                </a:lnTo>
                <a:lnTo>
                  <a:pt x="238" y="280"/>
                </a:lnTo>
                <a:lnTo>
                  <a:pt x="238" y="280"/>
                </a:lnTo>
                <a:lnTo>
                  <a:pt x="242" y="250"/>
                </a:lnTo>
                <a:lnTo>
                  <a:pt x="242" y="250"/>
                </a:lnTo>
                <a:lnTo>
                  <a:pt x="268" y="246"/>
                </a:lnTo>
                <a:lnTo>
                  <a:pt x="268" y="246"/>
                </a:lnTo>
                <a:lnTo>
                  <a:pt x="276" y="236"/>
                </a:lnTo>
                <a:lnTo>
                  <a:pt x="276" y="236"/>
                </a:lnTo>
                <a:lnTo>
                  <a:pt x="302" y="244"/>
                </a:lnTo>
                <a:lnTo>
                  <a:pt x="302" y="244"/>
                </a:lnTo>
                <a:lnTo>
                  <a:pt x="308" y="236"/>
                </a:lnTo>
                <a:lnTo>
                  <a:pt x="308" y="236"/>
                </a:lnTo>
                <a:lnTo>
                  <a:pt x="294" y="212"/>
                </a:lnTo>
                <a:lnTo>
                  <a:pt x="294" y="212"/>
                </a:lnTo>
                <a:lnTo>
                  <a:pt x="308" y="190"/>
                </a:lnTo>
                <a:lnTo>
                  <a:pt x="308" y="190"/>
                </a:lnTo>
                <a:lnTo>
                  <a:pt x="298" y="172"/>
                </a:lnTo>
                <a:lnTo>
                  <a:pt x="314" y="148"/>
                </a:lnTo>
                <a:lnTo>
                  <a:pt x="314" y="148"/>
                </a:lnTo>
                <a:lnTo>
                  <a:pt x="332" y="150"/>
                </a:lnTo>
                <a:lnTo>
                  <a:pt x="332" y="150"/>
                </a:lnTo>
                <a:lnTo>
                  <a:pt x="332" y="128"/>
                </a:lnTo>
                <a:lnTo>
                  <a:pt x="332" y="128"/>
                </a:lnTo>
                <a:lnTo>
                  <a:pt x="356" y="124"/>
                </a:lnTo>
                <a:lnTo>
                  <a:pt x="356" y="124"/>
                </a:lnTo>
                <a:lnTo>
                  <a:pt x="362" y="110"/>
                </a:lnTo>
                <a:lnTo>
                  <a:pt x="362" y="110"/>
                </a:lnTo>
                <a:lnTo>
                  <a:pt x="342" y="100"/>
                </a:lnTo>
                <a:lnTo>
                  <a:pt x="338" y="86"/>
                </a:lnTo>
                <a:lnTo>
                  <a:pt x="350" y="68"/>
                </a:lnTo>
                <a:lnTo>
                  <a:pt x="350" y="68"/>
                </a:lnTo>
                <a:lnTo>
                  <a:pt x="290" y="26"/>
                </a:lnTo>
                <a:lnTo>
                  <a:pt x="290" y="26"/>
                </a:lnTo>
                <a:lnTo>
                  <a:pt x="236" y="18"/>
                </a:lnTo>
                <a:lnTo>
                  <a:pt x="236" y="18"/>
                </a:lnTo>
                <a:lnTo>
                  <a:pt x="234" y="2"/>
                </a:lnTo>
                <a:lnTo>
                  <a:pt x="234" y="2"/>
                </a:lnTo>
                <a:lnTo>
                  <a:pt x="222" y="4"/>
                </a:lnTo>
                <a:lnTo>
                  <a:pt x="222" y="4"/>
                </a:lnTo>
                <a:lnTo>
                  <a:pt x="204" y="16"/>
                </a:lnTo>
                <a:lnTo>
                  <a:pt x="204" y="16"/>
                </a:lnTo>
                <a:lnTo>
                  <a:pt x="148" y="0"/>
                </a:lnTo>
                <a:lnTo>
                  <a:pt x="148" y="0"/>
                </a:lnTo>
                <a:lnTo>
                  <a:pt x="118" y="2"/>
                </a:lnTo>
                <a:lnTo>
                  <a:pt x="84" y="8"/>
                </a:lnTo>
                <a:lnTo>
                  <a:pt x="84" y="8"/>
                </a:lnTo>
                <a:lnTo>
                  <a:pt x="52" y="4"/>
                </a:lnTo>
                <a:lnTo>
                  <a:pt x="52" y="4"/>
                </a:lnTo>
                <a:lnTo>
                  <a:pt x="24" y="12"/>
                </a:lnTo>
                <a:lnTo>
                  <a:pt x="24" y="12"/>
                </a:lnTo>
                <a:lnTo>
                  <a:pt x="4" y="46"/>
                </a:lnTo>
                <a:lnTo>
                  <a:pt x="0" y="44"/>
                </a:lnTo>
                <a:lnTo>
                  <a:pt x="2" y="76"/>
                </a:lnTo>
                <a:lnTo>
                  <a:pt x="12" y="90"/>
                </a:lnTo>
                <a:lnTo>
                  <a:pt x="14" y="120"/>
                </a:lnTo>
                <a:lnTo>
                  <a:pt x="12" y="136"/>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076" name="Freeform 28"/>
          <p:cNvSpPr>
            <a:spLocks/>
          </p:cNvSpPr>
          <p:nvPr/>
        </p:nvSpPr>
        <p:spPr bwMode="auto">
          <a:xfrm>
            <a:off x="2970721" y="4074121"/>
            <a:ext cx="534240" cy="306720"/>
          </a:xfrm>
          <a:custGeom>
            <a:avLst/>
            <a:gdLst>
              <a:gd name="T0" fmla="*/ 0 w 374"/>
              <a:gd name="T1" fmla="*/ 156 h 216"/>
              <a:gd name="T2" fmla="*/ 10 w 374"/>
              <a:gd name="T3" fmla="*/ 162 h 216"/>
              <a:gd name="T4" fmla="*/ 24 w 374"/>
              <a:gd name="T5" fmla="*/ 140 h 216"/>
              <a:gd name="T6" fmla="*/ 26 w 374"/>
              <a:gd name="T7" fmla="*/ 140 h 216"/>
              <a:gd name="T8" fmla="*/ 64 w 374"/>
              <a:gd name="T9" fmla="*/ 142 h 216"/>
              <a:gd name="T10" fmla="*/ 66 w 374"/>
              <a:gd name="T11" fmla="*/ 172 h 216"/>
              <a:gd name="T12" fmla="*/ 68 w 374"/>
              <a:gd name="T13" fmla="*/ 186 h 216"/>
              <a:gd name="T14" fmla="*/ 86 w 374"/>
              <a:gd name="T15" fmla="*/ 200 h 216"/>
              <a:gd name="T16" fmla="*/ 86 w 374"/>
              <a:gd name="T17" fmla="*/ 202 h 216"/>
              <a:gd name="T18" fmla="*/ 84 w 374"/>
              <a:gd name="T19" fmla="*/ 206 h 216"/>
              <a:gd name="T20" fmla="*/ 96 w 374"/>
              <a:gd name="T21" fmla="*/ 214 h 216"/>
              <a:gd name="T22" fmla="*/ 128 w 374"/>
              <a:gd name="T23" fmla="*/ 200 h 216"/>
              <a:gd name="T24" fmla="*/ 134 w 374"/>
              <a:gd name="T25" fmla="*/ 208 h 216"/>
              <a:gd name="T26" fmla="*/ 158 w 374"/>
              <a:gd name="T27" fmla="*/ 206 h 216"/>
              <a:gd name="T28" fmla="*/ 174 w 374"/>
              <a:gd name="T29" fmla="*/ 204 h 216"/>
              <a:gd name="T30" fmla="*/ 178 w 374"/>
              <a:gd name="T31" fmla="*/ 184 h 216"/>
              <a:gd name="T32" fmla="*/ 174 w 374"/>
              <a:gd name="T33" fmla="*/ 168 h 216"/>
              <a:gd name="T34" fmla="*/ 220 w 374"/>
              <a:gd name="T35" fmla="*/ 156 h 216"/>
              <a:gd name="T36" fmla="*/ 212 w 374"/>
              <a:gd name="T37" fmla="*/ 184 h 216"/>
              <a:gd name="T38" fmla="*/ 224 w 374"/>
              <a:gd name="T39" fmla="*/ 192 h 216"/>
              <a:gd name="T40" fmla="*/ 236 w 374"/>
              <a:gd name="T41" fmla="*/ 188 h 216"/>
              <a:gd name="T42" fmla="*/ 230 w 374"/>
              <a:gd name="T43" fmla="*/ 216 h 216"/>
              <a:gd name="T44" fmla="*/ 238 w 374"/>
              <a:gd name="T45" fmla="*/ 216 h 216"/>
              <a:gd name="T46" fmla="*/ 240 w 374"/>
              <a:gd name="T47" fmla="*/ 182 h 216"/>
              <a:gd name="T48" fmla="*/ 256 w 374"/>
              <a:gd name="T49" fmla="*/ 176 h 216"/>
              <a:gd name="T50" fmla="*/ 274 w 374"/>
              <a:gd name="T51" fmla="*/ 152 h 216"/>
              <a:gd name="T52" fmla="*/ 288 w 374"/>
              <a:gd name="T53" fmla="*/ 152 h 216"/>
              <a:gd name="T54" fmla="*/ 298 w 374"/>
              <a:gd name="T55" fmla="*/ 170 h 216"/>
              <a:gd name="T56" fmla="*/ 328 w 374"/>
              <a:gd name="T57" fmla="*/ 164 h 216"/>
              <a:gd name="T58" fmla="*/ 330 w 374"/>
              <a:gd name="T59" fmla="*/ 182 h 216"/>
              <a:gd name="T60" fmla="*/ 338 w 374"/>
              <a:gd name="T61" fmla="*/ 184 h 216"/>
              <a:gd name="T62" fmla="*/ 362 w 374"/>
              <a:gd name="T63" fmla="*/ 152 h 216"/>
              <a:gd name="T64" fmla="*/ 366 w 374"/>
              <a:gd name="T65" fmla="*/ 158 h 216"/>
              <a:gd name="T66" fmla="*/ 374 w 374"/>
              <a:gd name="T67" fmla="*/ 152 h 216"/>
              <a:gd name="T68" fmla="*/ 366 w 374"/>
              <a:gd name="T69" fmla="*/ 136 h 216"/>
              <a:gd name="T70" fmla="*/ 368 w 374"/>
              <a:gd name="T71" fmla="*/ 126 h 216"/>
              <a:gd name="T72" fmla="*/ 368 w 374"/>
              <a:gd name="T73" fmla="*/ 114 h 216"/>
              <a:gd name="T74" fmla="*/ 326 w 374"/>
              <a:gd name="T75" fmla="*/ 118 h 216"/>
              <a:gd name="T76" fmla="*/ 322 w 374"/>
              <a:gd name="T77" fmla="*/ 102 h 216"/>
              <a:gd name="T78" fmla="*/ 306 w 374"/>
              <a:gd name="T79" fmla="*/ 98 h 216"/>
              <a:gd name="T80" fmla="*/ 298 w 374"/>
              <a:gd name="T81" fmla="*/ 78 h 216"/>
              <a:gd name="T82" fmla="*/ 308 w 374"/>
              <a:gd name="T83" fmla="*/ 66 h 216"/>
              <a:gd name="T84" fmla="*/ 306 w 374"/>
              <a:gd name="T85" fmla="*/ 46 h 216"/>
              <a:gd name="T86" fmla="*/ 246 w 374"/>
              <a:gd name="T87" fmla="*/ 10 h 216"/>
              <a:gd name="T88" fmla="*/ 236 w 374"/>
              <a:gd name="T89" fmla="*/ 0 h 216"/>
              <a:gd name="T90" fmla="*/ 218 w 374"/>
              <a:gd name="T91" fmla="*/ 20 h 216"/>
              <a:gd name="T92" fmla="*/ 154 w 374"/>
              <a:gd name="T93" fmla="*/ 24 h 216"/>
              <a:gd name="T94" fmla="*/ 94 w 374"/>
              <a:gd name="T95" fmla="*/ 26 h 216"/>
              <a:gd name="T96" fmla="*/ 96 w 374"/>
              <a:gd name="T97" fmla="*/ 38 h 216"/>
              <a:gd name="T98" fmla="*/ 86 w 374"/>
              <a:gd name="T99" fmla="*/ 60 h 216"/>
              <a:gd name="T100" fmla="*/ 60 w 374"/>
              <a:gd name="T101" fmla="*/ 70 h 216"/>
              <a:gd name="T102" fmla="*/ 52 w 374"/>
              <a:gd name="T103" fmla="*/ 84 h 216"/>
              <a:gd name="T104" fmla="*/ 30 w 374"/>
              <a:gd name="T105" fmla="*/ 100 h 216"/>
              <a:gd name="T106" fmla="*/ 14 w 374"/>
              <a:gd name="T107" fmla="*/ 110 h 216"/>
              <a:gd name="T108" fmla="*/ 12 w 374"/>
              <a:gd name="T109" fmla="*/ 124 h 216"/>
              <a:gd name="T110" fmla="*/ 14 w 374"/>
              <a:gd name="T111" fmla="*/ 138 h 216"/>
              <a:gd name="T112" fmla="*/ 2 w 374"/>
              <a:gd name="T113" fmla="*/ 152 h 216"/>
              <a:gd name="T114" fmla="*/ 0 w 374"/>
              <a:gd name="T115" fmla="*/ 156 h 216"/>
              <a:gd name="T116" fmla="*/ 0 w 374"/>
              <a:gd name="T117" fmla="*/ 15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4" h="216">
                <a:moveTo>
                  <a:pt x="0" y="156"/>
                </a:moveTo>
                <a:lnTo>
                  <a:pt x="0" y="156"/>
                </a:lnTo>
                <a:lnTo>
                  <a:pt x="10" y="162"/>
                </a:lnTo>
                <a:lnTo>
                  <a:pt x="10" y="162"/>
                </a:lnTo>
                <a:lnTo>
                  <a:pt x="14" y="152"/>
                </a:lnTo>
                <a:lnTo>
                  <a:pt x="24" y="140"/>
                </a:lnTo>
                <a:lnTo>
                  <a:pt x="26" y="140"/>
                </a:lnTo>
                <a:lnTo>
                  <a:pt x="26" y="140"/>
                </a:lnTo>
                <a:lnTo>
                  <a:pt x="44" y="140"/>
                </a:lnTo>
                <a:lnTo>
                  <a:pt x="64" y="142"/>
                </a:lnTo>
                <a:lnTo>
                  <a:pt x="64" y="142"/>
                </a:lnTo>
                <a:lnTo>
                  <a:pt x="66" y="172"/>
                </a:lnTo>
                <a:lnTo>
                  <a:pt x="66" y="172"/>
                </a:lnTo>
                <a:lnTo>
                  <a:pt x="68" y="186"/>
                </a:lnTo>
                <a:lnTo>
                  <a:pt x="68" y="186"/>
                </a:lnTo>
                <a:lnTo>
                  <a:pt x="86" y="200"/>
                </a:lnTo>
                <a:lnTo>
                  <a:pt x="86" y="202"/>
                </a:lnTo>
                <a:lnTo>
                  <a:pt x="86" y="202"/>
                </a:lnTo>
                <a:lnTo>
                  <a:pt x="84" y="206"/>
                </a:lnTo>
                <a:lnTo>
                  <a:pt x="84" y="206"/>
                </a:lnTo>
                <a:lnTo>
                  <a:pt x="96" y="214"/>
                </a:lnTo>
                <a:lnTo>
                  <a:pt x="96" y="214"/>
                </a:lnTo>
                <a:lnTo>
                  <a:pt x="112" y="204"/>
                </a:lnTo>
                <a:lnTo>
                  <a:pt x="128" y="200"/>
                </a:lnTo>
                <a:lnTo>
                  <a:pt x="128" y="200"/>
                </a:lnTo>
                <a:lnTo>
                  <a:pt x="134" y="208"/>
                </a:lnTo>
                <a:lnTo>
                  <a:pt x="134" y="208"/>
                </a:lnTo>
                <a:lnTo>
                  <a:pt x="158" y="206"/>
                </a:lnTo>
                <a:lnTo>
                  <a:pt x="158" y="206"/>
                </a:lnTo>
                <a:lnTo>
                  <a:pt x="174" y="204"/>
                </a:lnTo>
                <a:lnTo>
                  <a:pt x="174" y="204"/>
                </a:lnTo>
                <a:lnTo>
                  <a:pt x="178" y="184"/>
                </a:lnTo>
                <a:lnTo>
                  <a:pt x="178" y="184"/>
                </a:lnTo>
                <a:lnTo>
                  <a:pt x="174" y="168"/>
                </a:lnTo>
                <a:lnTo>
                  <a:pt x="198" y="152"/>
                </a:lnTo>
                <a:lnTo>
                  <a:pt x="220" y="156"/>
                </a:lnTo>
                <a:lnTo>
                  <a:pt x="220" y="156"/>
                </a:lnTo>
                <a:lnTo>
                  <a:pt x="212" y="184"/>
                </a:lnTo>
                <a:lnTo>
                  <a:pt x="212" y="184"/>
                </a:lnTo>
                <a:lnTo>
                  <a:pt x="224" y="192"/>
                </a:lnTo>
                <a:lnTo>
                  <a:pt x="224" y="192"/>
                </a:lnTo>
                <a:lnTo>
                  <a:pt x="236" y="188"/>
                </a:lnTo>
                <a:lnTo>
                  <a:pt x="236" y="188"/>
                </a:lnTo>
                <a:lnTo>
                  <a:pt x="230" y="216"/>
                </a:lnTo>
                <a:lnTo>
                  <a:pt x="230" y="216"/>
                </a:lnTo>
                <a:lnTo>
                  <a:pt x="238" y="216"/>
                </a:lnTo>
                <a:lnTo>
                  <a:pt x="238" y="216"/>
                </a:lnTo>
                <a:lnTo>
                  <a:pt x="240" y="182"/>
                </a:lnTo>
                <a:lnTo>
                  <a:pt x="240" y="182"/>
                </a:lnTo>
                <a:lnTo>
                  <a:pt x="256" y="176"/>
                </a:lnTo>
                <a:lnTo>
                  <a:pt x="256" y="176"/>
                </a:lnTo>
                <a:lnTo>
                  <a:pt x="274" y="152"/>
                </a:lnTo>
                <a:lnTo>
                  <a:pt x="288" y="152"/>
                </a:lnTo>
                <a:lnTo>
                  <a:pt x="288" y="152"/>
                </a:lnTo>
                <a:lnTo>
                  <a:pt x="298" y="170"/>
                </a:lnTo>
                <a:lnTo>
                  <a:pt x="298" y="170"/>
                </a:lnTo>
                <a:lnTo>
                  <a:pt x="328" y="164"/>
                </a:lnTo>
                <a:lnTo>
                  <a:pt x="328" y="164"/>
                </a:lnTo>
                <a:lnTo>
                  <a:pt x="330" y="182"/>
                </a:lnTo>
                <a:lnTo>
                  <a:pt x="330" y="182"/>
                </a:lnTo>
                <a:lnTo>
                  <a:pt x="338" y="184"/>
                </a:lnTo>
                <a:lnTo>
                  <a:pt x="338" y="184"/>
                </a:lnTo>
                <a:lnTo>
                  <a:pt x="344" y="152"/>
                </a:lnTo>
                <a:lnTo>
                  <a:pt x="362" y="152"/>
                </a:lnTo>
                <a:lnTo>
                  <a:pt x="362" y="152"/>
                </a:lnTo>
                <a:lnTo>
                  <a:pt x="366" y="158"/>
                </a:lnTo>
                <a:lnTo>
                  <a:pt x="366" y="158"/>
                </a:lnTo>
                <a:lnTo>
                  <a:pt x="374" y="152"/>
                </a:lnTo>
                <a:lnTo>
                  <a:pt x="374" y="152"/>
                </a:lnTo>
                <a:lnTo>
                  <a:pt x="366" y="136"/>
                </a:lnTo>
                <a:lnTo>
                  <a:pt x="368" y="126"/>
                </a:lnTo>
                <a:lnTo>
                  <a:pt x="368" y="126"/>
                </a:lnTo>
                <a:lnTo>
                  <a:pt x="368" y="114"/>
                </a:lnTo>
                <a:lnTo>
                  <a:pt x="368" y="114"/>
                </a:lnTo>
                <a:lnTo>
                  <a:pt x="350" y="124"/>
                </a:lnTo>
                <a:lnTo>
                  <a:pt x="326" y="118"/>
                </a:lnTo>
                <a:lnTo>
                  <a:pt x="326" y="118"/>
                </a:lnTo>
                <a:lnTo>
                  <a:pt x="322" y="102"/>
                </a:lnTo>
                <a:lnTo>
                  <a:pt x="322" y="102"/>
                </a:lnTo>
                <a:lnTo>
                  <a:pt x="306" y="98"/>
                </a:lnTo>
                <a:lnTo>
                  <a:pt x="298" y="78"/>
                </a:lnTo>
                <a:lnTo>
                  <a:pt x="298" y="78"/>
                </a:lnTo>
                <a:lnTo>
                  <a:pt x="308" y="66"/>
                </a:lnTo>
                <a:lnTo>
                  <a:pt x="308" y="66"/>
                </a:lnTo>
                <a:lnTo>
                  <a:pt x="306" y="46"/>
                </a:lnTo>
                <a:lnTo>
                  <a:pt x="306" y="46"/>
                </a:lnTo>
                <a:lnTo>
                  <a:pt x="278" y="26"/>
                </a:lnTo>
                <a:lnTo>
                  <a:pt x="246" y="10"/>
                </a:lnTo>
                <a:lnTo>
                  <a:pt x="246" y="10"/>
                </a:lnTo>
                <a:lnTo>
                  <a:pt x="236" y="0"/>
                </a:lnTo>
                <a:lnTo>
                  <a:pt x="236" y="0"/>
                </a:lnTo>
                <a:lnTo>
                  <a:pt x="218" y="20"/>
                </a:lnTo>
                <a:lnTo>
                  <a:pt x="190" y="26"/>
                </a:lnTo>
                <a:lnTo>
                  <a:pt x="154" y="24"/>
                </a:lnTo>
                <a:lnTo>
                  <a:pt x="154" y="24"/>
                </a:lnTo>
                <a:lnTo>
                  <a:pt x="94" y="26"/>
                </a:lnTo>
                <a:lnTo>
                  <a:pt x="94" y="26"/>
                </a:lnTo>
                <a:lnTo>
                  <a:pt x="96" y="38"/>
                </a:lnTo>
                <a:lnTo>
                  <a:pt x="86" y="60"/>
                </a:lnTo>
                <a:lnTo>
                  <a:pt x="86" y="60"/>
                </a:lnTo>
                <a:lnTo>
                  <a:pt x="60" y="70"/>
                </a:lnTo>
                <a:lnTo>
                  <a:pt x="60" y="70"/>
                </a:lnTo>
                <a:lnTo>
                  <a:pt x="54" y="82"/>
                </a:lnTo>
                <a:lnTo>
                  <a:pt x="52" y="84"/>
                </a:lnTo>
                <a:lnTo>
                  <a:pt x="52" y="84"/>
                </a:lnTo>
                <a:lnTo>
                  <a:pt x="30" y="100"/>
                </a:lnTo>
                <a:lnTo>
                  <a:pt x="30" y="100"/>
                </a:lnTo>
                <a:lnTo>
                  <a:pt x="14" y="110"/>
                </a:lnTo>
                <a:lnTo>
                  <a:pt x="14" y="110"/>
                </a:lnTo>
                <a:lnTo>
                  <a:pt x="12" y="124"/>
                </a:lnTo>
                <a:lnTo>
                  <a:pt x="12" y="124"/>
                </a:lnTo>
                <a:lnTo>
                  <a:pt x="14" y="138"/>
                </a:lnTo>
                <a:lnTo>
                  <a:pt x="14" y="138"/>
                </a:lnTo>
                <a:lnTo>
                  <a:pt x="2" y="152"/>
                </a:lnTo>
                <a:lnTo>
                  <a:pt x="2" y="152"/>
                </a:lnTo>
                <a:lnTo>
                  <a:pt x="0" y="156"/>
                </a:lnTo>
                <a:lnTo>
                  <a:pt x="0" y="156"/>
                </a:lnTo>
                <a:lnTo>
                  <a:pt x="0" y="156"/>
                </a:lnTo>
                <a:close/>
              </a:path>
            </a:pathLst>
          </a:custGeom>
          <a:solidFill>
            <a:srgbClr val="09235F"/>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endParaRPr>
          </a:p>
        </p:txBody>
      </p:sp>
      <p:sp>
        <p:nvSpPr>
          <p:cNvPr id="130077" name="Freeform 29"/>
          <p:cNvSpPr>
            <a:spLocks/>
          </p:cNvSpPr>
          <p:nvPr/>
        </p:nvSpPr>
        <p:spPr bwMode="auto">
          <a:xfrm>
            <a:off x="3183841" y="4871881"/>
            <a:ext cx="122400" cy="280800"/>
          </a:xfrm>
          <a:custGeom>
            <a:avLst/>
            <a:gdLst>
              <a:gd name="T0" fmla="*/ 82 w 86"/>
              <a:gd name="T1" fmla="*/ 20 h 196"/>
              <a:gd name="T2" fmla="*/ 80 w 86"/>
              <a:gd name="T3" fmla="*/ 2 h 196"/>
              <a:gd name="T4" fmla="*/ 70 w 86"/>
              <a:gd name="T5" fmla="*/ 0 h 196"/>
              <a:gd name="T6" fmla="*/ 66 w 86"/>
              <a:gd name="T7" fmla="*/ 16 h 196"/>
              <a:gd name="T8" fmla="*/ 64 w 86"/>
              <a:gd name="T9" fmla="*/ 34 h 196"/>
              <a:gd name="T10" fmla="*/ 52 w 86"/>
              <a:gd name="T11" fmla="*/ 28 h 196"/>
              <a:gd name="T12" fmla="*/ 34 w 86"/>
              <a:gd name="T13" fmla="*/ 44 h 196"/>
              <a:gd name="T14" fmla="*/ 12 w 86"/>
              <a:gd name="T15" fmla="*/ 52 h 196"/>
              <a:gd name="T16" fmla="*/ 0 w 86"/>
              <a:gd name="T17" fmla="*/ 82 h 196"/>
              <a:gd name="T18" fmla="*/ 0 w 86"/>
              <a:gd name="T19" fmla="*/ 122 h 196"/>
              <a:gd name="T20" fmla="*/ 8 w 86"/>
              <a:gd name="T21" fmla="*/ 130 h 196"/>
              <a:gd name="T22" fmla="*/ 12 w 86"/>
              <a:gd name="T23" fmla="*/ 146 h 196"/>
              <a:gd name="T24" fmla="*/ 20 w 86"/>
              <a:gd name="T25" fmla="*/ 152 h 196"/>
              <a:gd name="T26" fmla="*/ 12 w 86"/>
              <a:gd name="T27" fmla="*/ 172 h 196"/>
              <a:gd name="T28" fmla="*/ 22 w 86"/>
              <a:gd name="T29" fmla="*/ 186 h 196"/>
              <a:gd name="T30" fmla="*/ 42 w 86"/>
              <a:gd name="T31" fmla="*/ 196 h 196"/>
              <a:gd name="T32" fmla="*/ 56 w 86"/>
              <a:gd name="T33" fmla="*/ 182 h 196"/>
              <a:gd name="T34" fmla="*/ 58 w 86"/>
              <a:gd name="T35" fmla="*/ 166 h 196"/>
              <a:gd name="T36" fmla="*/ 80 w 86"/>
              <a:gd name="T37" fmla="*/ 132 h 196"/>
              <a:gd name="T38" fmla="*/ 78 w 86"/>
              <a:gd name="T39" fmla="*/ 106 h 196"/>
              <a:gd name="T40" fmla="*/ 86 w 86"/>
              <a:gd name="T41" fmla="*/ 74 h 196"/>
              <a:gd name="T42" fmla="*/ 82 w 86"/>
              <a:gd name="T43" fmla="*/ 20 h 196"/>
              <a:gd name="T44" fmla="*/ 82 w 86"/>
              <a:gd name="T45" fmla="*/ 2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96">
                <a:moveTo>
                  <a:pt x="82" y="20"/>
                </a:moveTo>
                <a:lnTo>
                  <a:pt x="80" y="2"/>
                </a:lnTo>
                <a:lnTo>
                  <a:pt x="70" y="0"/>
                </a:lnTo>
                <a:lnTo>
                  <a:pt x="66" y="16"/>
                </a:lnTo>
                <a:lnTo>
                  <a:pt x="64" y="34"/>
                </a:lnTo>
                <a:lnTo>
                  <a:pt x="52" y="28"/>
                </a:lnTo>
                <a:lnTo>
                  <a:pt x="34" y="44"/>
                </a:lnTo>
                <a:lnTo>
                  <a:pt x="12" y="52"/>
                </a:lnTo>
                <a:lnTo>
                  <a:pt x="0" y="82"/>
                </a:lnTo>
                <a:lnTo>
                  <a:pt x="0" y="122"/>
                </a:lnTo>
                <a:lnTo>
                  <a:pt x="8" y="130"/>
                </a:lnTo>
                <a:lnTo>
                  <a:pt x="12" y="146"/>
                </a:lnTo>
                <a:lnTo>
                  <a:pt x="20" y="152"/>
                </a:lnTo>
                <a:lnTo>
                  <a:pt x="12" y="172"/>
                </a:lnTo>
                <a:lnTo>
                  <a:pt x="22" y="186"/>
                </a:lnTo>
                <a:lnTo>
                  <a:pt x="42" y="196"/>
                </a:lnTo>
                <a:lnTo>
                  <a:pt x="56" y="182"/>
                </a:lnTo>
                <a:lnTo>
                  <a:pt x="58" y="166"/>
                </a:lnTo>
                <a:lnTo>
                  <a:pt x="80" y="132"/>
                </a:lnTo>
                <a:lnTo>
                  <a:pt x="78" y="106"/>
                </a:lnTo>
                <a:lnTo>
                  <a:pt x="86" y="74"/>
                </a:lnTo>
                <a:lnTo>
                  <a:pt x="82" y="20"/>
                </a:lnTo>
                <a:lnTo>
                  <a:pt x="82" y="20"/>
                </a:lnTo>
                <a:close/>
              </a:path>
            </a:pathLst>
          </a:custGeom>
          <a:solidFill>
            <a:srgbClr val="88A3CB"/>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endParaRPr>
          </a:p>
        </p:txBody>
      </p:sp>
      <p:grpSp>
        <p:nvGrpSpPr>
          <p:cNvPr id="130078" name="Group 30"/>
          <p:cNvGrpSpPr>
            <a:grpSpLocks/>
          </p:cNvGrpSpPr>
          <p:nvPr/>
        </p:nvGrpSpPr>
        <p:grpSpPr bwMode="auto">
          <a:xfrm>
            <a:off x="3034081" y="4233961"/>
            <a:ext cx="1368000" cy="1764000"/>
            <a:chOff x="2072" y="2899"/>
            <a:chExt cx="1036" cy="1232"/>
          </a:xfrm>
        </p:grpSpPr>
        <p:sp>
          <p:nvSpPr>
            <p:cNvPr id="130079" name="Freeform 31"/>
            <p:cNvSpPr>
              <a:spLocks/>
            </p:cNvSpPr>
            <p:nvPr/>
          </p:nvSpPr>
          <p:spPr bwMode="auto">
            <a:xfrm>
              <a:off x="2072" y="2899"/>
              <a:ext cx="1036" cy="1096"/>
            </a:xfrm>
            <a:custGeom>
              <a:avLst/>
              <a:gdLst>
                <a:gd name="T0" fmla="*/ 888 w 956"/>
                <a:gd name="T1" fmla="*/ 830 h 1096"/>
                <a:gd name="T2" fmla="*/ 948 w 956"/>
                <a:gd name="T3" fmla="*/ 850 h 1096"/>
                <a:gd name="T4" fmla="*/ 870 w 956"/>
                <a:gd name="T5" fmla="*/ 760 h 1096"/>
                <a:gd name="T6" fmla="*/ 734 w 956"/>
                <a:gd name="T7" fmla="*/ 672 h 1096"/>
                <a:gd name="T8" fmla="*/ 706 w 956"/>
                <a:gd name="T9" fmla="*/ 628 h 1096"/>
                <a:gd name="T10" fmla="*/ 562 w 956"/>
                <a:gd name="T11" fmla="*/ 474 h 1096"/>
                <a:gd name="T12" fmla="*/ 444 w 956"/>
                <a:gd name="T13" fmla="*/ 278 h 1096"/>
                <a:gd name="T14" fmla="*/ 442 w 956"/>
                <a:gd name="T15" fmla="*/ 210 h 1096"/>
                <a:gd name="T16" fmla="*/ 502 w 956"/>
                <a:gd name="T17" fmla="*/ 188 h 1096"/>
                <a:gd name="T18" fmla="*/ 578 w 956"/>
                <a:gd name="T19" fmla="*/ 182 h 1096"/>
                <a:gd name="T20" fmla="*/ 582 w 956"/>
                <a:gd name="T21" fmla="*/ 174 h 1096"/>
                <a:gd name="T22" fmla="*/ 566 w 956"/>
                <a:gd name="T23" fmla="*/ 134 h 1096"/>
                <a:gd name="T24" fmla="*/ 578 w 956"/>
                <a:gd name="T25" fmla="*/ 82 h 1096"/>
                <a:gd name="T26" fmla="*/ 560 w 956"/>
                <a:gd name="T27" fmla="*/ 66 h 1096"/>
                <a:gd name="T28" fmla="*/ 532 w 956"/>
                <a:gd name="T29" fmla="*/ 56 h 1096"/>
                <a:gd name="T30" fmla="*/ 502 w 956"/>
                <a:gd name="T31" fmla="*/ 56 h 1096"/>
                <a:gd name="T32" fmla="*/ 456 w 956"/>
                <a:gd name="T33" fmla="*/ 0 h 1096"/>
                <a:gd name="T34" fmla="*/ 416 w 956"/>
                <a:gd name="T35" fmla="*/ 16 h 1096"/>
                <a:gd name="T36" fmla="*/ 364 w 956"/>
                <a:gd name="T37" fmla="*/ 22 h 1096"/>
                <a:gd name="T38" fmla="*/ 328 w 956"/>
                <a:gd name="T39" fmla="*/ 24 h 1096"/>
                <a:gd name="T40" fmla="*/ 320 w 956"/>
                <a:gd name="T41" fmla="*/ 56 h 1096"/>
                <a:gd name="T42" fmla="*/ 298 w 956"/>
                <a:gd name="T43" fmla="*/ 80 h 1096"/>
                <a:gd name="T44" fmla="*/ 278 w 956"/>
                <a:gd name="T45" fmla="*/ 60 h 1096"/>
                <a:gd name="T46" fmla="*/ 240 w 956"/>
                <a:gd name="T47" fmla="*/ 48 h 1096"/>
                <a:gd name="T48" fmla="*/ 216 w 956"/>
                <a:gd name="T49" fmla="*/ 68 h 1096"/>
                <a:gd name="T50" fmla="*/ 178 w 956"/>
                <a:gd name="T51" fmla="*/ 112 h 1096"/>
                <a:gd name="T52" fmla="*/ 180 w 956"/>
                <a:gd name="T53" fmla="*/ 88 h 1096"/>
                <a:gd name="T54" fmla="*/ 168 w 956"/>
                <a:gd name="T55" fmla="*/ 48 h 1096"/>
                <a:gd name="T56" fmla="*/ 138 w 956"/>
                <a:gd name="T57" fmla="*/ 58 h 1096"/>
                <a:gd name="T58" fmla="*/ 116 w 956"/>
                <a:gd name="T59" fmla="*/ 100 h 1096"/>
                <a:gd name="T60" fmla="*/ 82 w 956"/>
                <a:gd name="T61" fmla="*/ 96 h 1096"/>
                <a:gd name="T62" fmla="*/ 38 w 956"/>
                <a:gd name="T63" fmla="*/ 102 h 1096"/>
                <a:gd name="T64" fmla="*/ 20 w 956"/>
                <a:gd name="T65" fmla="*/ 128 h 1096"/>
                <a:gd name="T66" fmla="*/ 38 w 956"/>
                <a:gd name="T67" fmla="*/ 166 h 1096"/>
                <a:gd name="T68" fmla="*/ 0 w 956"/>
                <a:gd name="T69" fmla="*/ 220 h 1096"/>
                <a:gd name="T70" fmla="*/ 22 w 956"/>
                <a:gd name="T71" fmla="*/ 248 h 1096"/>
                <a:gd name="T72" fmla="*/ 14 w 956"/>
                <a:gd name="T73" fmla="*/ 280 h 1096"/>
                <a:gd name="T74" fmla="*/ 70 w 956"/>
                <a:gd name="T75" fmla="*/ 314 h 1096"/>
                <a:gd name="T76" fmla="*/ 50 w 956"/>
                <a:gd name="T77" fmla="*/ 342 h 1096"/>
                <a:gd name="T78" fmla="*/ 90 w 956"/>
                <a:gd name="T79" fmla="*/ 344 h 1096"/>
                <a:gd name="T80" fmla="*/ 178 w 956"/>
                <a:gd name="T81" fmla="*/ 310 h 1096"/>
                <a:gd name="T82" fmla="*/ 262 w 956"/>
                <a:gd name="T83" fmla="*/ 358 h 1096"/>
                <a:gd name="T84" fmla="*/ 284 w 956"/>
                <a:gd name="T85" fmla="*/ 456 h 1096"/>
                <a:gd name="T86" fmla="*/ 308 w 956"/>
                <a:gd name="T87" fmla="*/ 512 h 1096"/>
                <a:gd name="T88" fmla="*/ 366 w 956"/>
                <a:gd name="T89" fmla="*/ 564 h 1096"/>
                <a:gd name="T90" fmla="*/ 432 w 956"/>
                <a:gd name="T91" fmla="*/ 650 h 1096"/>
                <a:gd name="T92" fmla="*/ 512 w 956"/>
                <a:gd name="T93" fmla="*/ 700 h 1096"/>
                <a:gd name="T94" fmla="*/ 598 w 956"/>
                <a:gd name="T95" fmla="*/ 764 h 1096"/>
                <a:gd name="T96" fmla="*/ 640 w 956"/>
                <a:gd name="T97" fmla="*/ 810 h 1096"/>
                <a:gd name="T98" fmla="*/ 696 w 956"/>
                <a:gd name="T99" fmla="*/ 844 h 1096"/>
                <a:gd name="T100" fmla="*/ 738 w 956"/>
                <a:gd name="T101" fmla="*/ 948 h 1096"/>
                <a:gd name="T102" fmla="*/ 714 w 956"/>
                <a:gd name="T103" fmla="*/ 1010 h 1096"/>
                <a:gd name="T104" fmla="*/ 684 w 956"/>
                <a:gd name="T105" fmla="*/ 1082 h 1096"/>
                <a:gd name="T106" fmla="*/ 764 w 956"/>
                <a:gd name="T107" fmla="*/ 1046 h 1096"/>
                <a:gd name="T108" fmla="*/ 830 w 956"/>
                <a:gd name="T109" fmla="*/ 978 h 1096"/>
                <a:gd name="T110" fmla="*/ 814 w 956"/>
                <a:gd name="T111" fmla="*/ 902 h 1096"/>
                <a:gd name="T112" fmla="*/ 800 w 956"/>
                <a:gd name="T113" fmla="*/ 838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6" h="1096">
                  <a:moveTo>
                    <a:pt x="800" y="838"/>
                  </a:moveTo>
                  <a:lnTo>
                    <a:pt x="836" y="796"/>
                  </a:lnTo>
                  <a:lnTo>
                    <a:pt x="868" y="824"/>
                  </a:lnTo>
                  <a:lnTo>
                    <a:pt x="888" y="830"/>
                  </a:lnTo>
                  <a:lnTo>
                    <a:pt x="912" y="846"/>
                  </a:lnTo>
                  <a:lnTo>
                    <a:pt x="924" y="868"/>
                  </a:lnTo>
                  <a:lnTo>
                    <a:pt x="944" y="874"/>
                  </a:lnTo>
                  <a:lnTo>
                    <a:pt x="948" y="850"/>
                  </a:lnTo>
                  <a:lnTo>
                    <a:pt x="956" y="834"/>
                  </a:lnTo>
                  <a:lnTo>
                    <a:pt x="946" y="804"/>
                  </a:lnTo>
                  <a:lnTo>
                    <a:pt x="904" y="770"/>
                  </a:lnTo>
                  <a:lnTo>
                    <a:pt x="870" y="760"/>
                  </a:lnTo>
                  <a:lnTo>
                    <a:pt x="836" y="732"/>
                  </a:lnTo>
                  <a:lnTo>
                    <a:pt x="806" y="714"/>
                  </a:lnTo>
                  <a:lnTo>
                    <a:pt x="760" y="702"/>
                  </a:lnTo>
                  <a:lnTo>
                    <a:pt x="734" y="672"/>
                  </a:lnTo>
                  <a:lnTo>
                    <a:pt x="740" y="662"/>
                  </a:lnTo>
                  <a:lnTo>
                    <a:pt x="754" y="662"/>
                  </a:lnTo>
                  <a:lnTo>
                    <a:pt x="752" y="632"/>
                  </a:lnTo>
                  <a:lnTo>
                    <a:pt x="706" y="628"/>
                  </a:lnTo>
                  <a:lnTo>
                    <a:pt x="660" y="624"/>
                  </a:lnTo>
                  <a:lnTo>
                    <a:pt x="616" y="590"/>
                  </a:lnTo>
                  <a:lnTo>
                    <a:pt x="568" y="536"/>
                  </a:lnTo>
                  <a:lnTo>
                    <a:pt x="562" y="474"/>
                  </a:lnTo>
                  <a:lnTo>
                    <a:pt x="538" y="428"/>
                  </a:lnTo>
                  <a:lnTo>
                    <a:pt x="502" y="394"/>
                  </a:lnTo>
                  <a:lnTo>
                    <a:pt x="444" y="342"/>
                  </a:lnTo>
                  <a:lnTo>
                    <a:pt x="444" y="278"/>
                  </a:lnTo>
                  <a:lnTo>
                    <a:pt x="462" y="278"/>
                  </a:lnTo>
                  <a:lnTo>
                    <a:pt x="470" y="256"/>
                  </a:lnTo>
                  <a:lnTo>
                    <a:pt x="460" y="232"/>
                  </a:lnTo>
                  <a:lnTo>
                    <a:pt x="442" y="210"/>
                  </a:lnTo>
                  <a:lnTo>
                    <a:pt x="454" y="196"/>
                  </a:lnTo>
                  <a:lnTo>
                    <a:pt x="468" y="196"/>
                  </a:lnTo>
                  <a:lnTo>
                    <a:pt x="482" y="208"/>
                  </a:lnTo>
                  <a:lnTo>
                    <a:pt x="502" y="188"/>
                  </a:lnTo>
                  <a:lnTo>
                    <a:pt x="522" y="184"/>
                  </a:lnTo>
                  <a:lnTo>
                    <a:pt x="530" y="168"/>
                  </a:lnTo>
                  <a:lnTo>
                    <a:pt x="570" y="172"/>
                  </a:lnTo>
                  <a:lnTo>
                    <a:pt x="578" y="182"/>
                  </a:lnTo>
                  <a:lnTo>
                    <a:pt x="576" y="176"/>
                  </a:lnTo>
                  <a:lnTo>
                    <a:pt x="576" y="176"/>
                  </a:lnTo>
                  <a:lnTo>
                    <a:pt x="582" y="174"/>
                  </a:lnTo>
                  <a:lnTo>
                    <a:pt x="582" y="174"/>
                  </a:lnTo>
                  <a:lnTo>
                    <a:pt x="578" y="166"/>
                  </a:lnTo>
                  <a:lnTo>
                    <a:pt x="560" y="142"/>
                  </a:lnTo>
                  <a:lnTo>
                    <a:pt x="560" y="142"/>
                  </a:lnTo>
                  <a:lnTo>
                    <a:pt x="566" y="134"/>
                  </a:lnTo>
                  <a:lnTo>
                    <a:pt x="566" y="118"/>
                  </a:lnTo>
                  <a:lnTo>
                    <a:pt x="566" y="118"/>
                  </a:lnTo>
                  <a:lnTo>
                    <a:pt x="552" y="102"/>
                  </a:lnTo>
                  <a:lnTo>
                    <a:pt x="578" y="82"/>
                  </a:lnTo>
                  <a:lnTo>
                    <a:pt x="578" y="82"/>
                  </a:lnTo>
                  <a:lnTo>
                    <a:pt x="568" y="70"/>
                  </a:lnTo>
                  <a:lnTo>
                    <a:pt x="568" y="70"/>
                  </a:lnTo>
                  <a:lnTo>
                    <a:pt x="560" y="66"/>
                  </a:lnTo>
                  <a:lnTo>
                    <a:pt x="560" y="66"/>
                  </a:lnTo>
                  <a:lnTo>
                    <a:pt x="538" y="66"/>
                  </a:lnTo>
                  <a:lnTo>
                    <a:pt x="538" y="66"/>
                  </a:lnTo>
                  <a:lnTo>
                    <a:pt x="532" y="56"/>
                  </a:lnTo>
                  <a:lnTo>
                    <a:pt x="532" y="56"/>
                  </a:lnTo>
                  <a:lnTo>
                    <a:pt x="520" y="52"/>
                  </a:lnTo>
                  <a:lnTo>
                    <a:pt x="520" y="52"/>
                  </a:lnTo>
                  <a:lnTo>
                    <a:pt x="502" y="56"/>
                  </a:lnTo>
                  <a:lnTo>
                    <a:pt x="480" y="54"/>
                  </a:lnTo>
                  <a:lnTo>
                    <a:pt x="458" y="24"/>
                  </a:lnTo>
                  <a:lnTo>
                    <a:pt x="458" y="24"/>
                  </a:lnTo>
                  <a:lnTo>
                    <a:pt x="456" y="0"/>
                  </a:lnTo>
                  <a:lnTo>
                    <a:pt x="456" y="0"/>
                  </a:lnTo>
                  <a:lnTo>
                    <a:pt x="436" y="4"/>
                  </a:lnTo>
                  <a:lnTo>
                    <a:pt x="436" y="4"/>
                  </a:lnTo>
                  <a:lnTo>
                    <a:pt x="416" y="16"/>
                  </a:lnTo>
                  <a:lnTo>
                    <a:pt x="416" y="16"/>
                  </a:lnTo>
                  <a:lnTo>
                    <a:pt x="380" y="14"/>
                  </a:lnTo>
                  <a:lnTo>
                    <a:pt x="380" y="14"/>
                  </a:lnTo>
                  <a:lnTo>
                    <a:pt x="364" y="22"/>
                  </a:lnTo>
                  <a:lnTo>
                    <a:pt x="364" y="22"/>
                  </a:lnTo>
                  <a:lnTo>
                    <a:pt x="330" y="18"/>
                  </a:lnTo>
                  <a:lnTo>
                    <a:pt x="330" y="18"/>
                  </a:lnTo>
                  <a:lnTo>
                    <a:pt x="328" y="24"/>
                  </a:lnTo>
                  <a:lnTo>
                    <a:pt x="328" y="24"/>
                  </a:lnTo>
                  <a:lnTo>
                    <a:pt x="338" y="42"/>
                  </a:lnTo>
                  <a:lnTo>
                    <a:pt x="320" y="56"/>
                  </a:lnTo>
                  <a:lnTo>
                    <a:pt x="320" y="56"/>
                  </a:lnTo>
                  <a:lnTo>
                    <a:pt x="314" y="46"/>
                  </a:lnTo>
                  <a:lnTo>
                    <a:pt x="306" y="46"/>
                  </a:lnTo>
                  <a:lnTo>
                    <a:pt x="306" y="46"/>
                  </a:lnTo>
                  <a:lnTo>
                    <a:pt x="298" y="80"/>
                  </a:lnTo>
                  <a:lnTo>
                    <a:pt x="280" y="76"/>
                  </a:lnTo>
                  <a:lnTo>
                    <a:pt x="280" y="76"/>
                  </a:lnTo>
                  <a:lnTo>
                    <a:pt x="278" y="60"/>
                  </a:lnTo>
                  <a:lnTo>
                    <a:pt x="278" y="60"/>
                  </a:lnTo>
                  <a:lnTo>
                    <a:pt x="250" y="66"/>
                  </a:lnTo>
                  <a:lnTo>
                    <a:pt x="250" y="66"/>
                  </a:lnTo>
                  <a:lnTo>
                    <a:pt x="240" y="48"/>
                  </a:lnTo>
                  <a:lnTo>
                    <a:pt x="240" y="48"/>
                  </a:lnTo>
                  <a:lnTo>
                    <a:pt x="232" y="48"/>
                  </a:lnTo>
                  <a:lnTo>
                    <a:pt x="232" y="48"/>
                  </a:lnTo>
                  <a:lnTo>
                    <a:pt x="216" y="68"/>
                  </a:lnTo>
                  <a:lnTo>
                    <a:pt x="216" y="68"/>
                  </a:lnTo>
                  <a:lnTo>
                    <a:pt x="202" y="74"/>
                  </a:lnTo>
                  <a:lnTo>
                    <a:pt x="202" y="74"/>
                  </a:lnTo>
                  <a:lnTo>
                    <a:pt x="198" y="110"/>
                  </a:lnTo>
                  <a:lnTo>
                    <a:pt x="178" y="112"/>
                  </a:lnTo>
                  <a:lnTo>
                    <a:pt x="178" y="112"/>
                  </a:lnTo>
                  <a:lnTo>
                    <a:pt x="182" y="86"/>
                  </a:lnTo>
                  <a:lnTo>
                    <a:pt x="182" y="86"/>
                  </a:lnTo>
                  <a:lnTo>
                    <a:pt x="180" y="88"/>
                  </a:lnTo>
                  <a:lnTo>
                    <a:pt x="162" y="74"/>
                  </a:lnTo>
                  <a:lnTo>
                    <a:pt x="162" y="74"/>
                  </a:lnTo>
                  <a:lnTo>
                    <a:pt x="168" y="48"/>
                  </a:lnTo>
                  <a:lnTo>
                    <a:pt x="168" y="48"/>
                  </a:lnTo>
                  <a:lnTo>
                    <a:pt x="154" y="48"/>
                  </a:lnTo>
                  <a:lnTo>
                    <a:pt x="154" y="48"/>
                  </a:lnTo>
                  <a:lnTo>
                    <a:pt x="138" y="58"/>
                  </a:lnTo>
                  <a:lnTo>
                    <a:pt x="138" y="58"/>
                  </a:lnTo>
                  <a:lnTo>
                    <a:pt x="140" y="72"/>
                  </a:lnTo>
                  <a:lnTo>
                    <a:pt x="134" y="98"/>
                  </a:lnTo>
                  <a:lnTo>
                    <a:pt x="134" y="98"/>
                  </a:lnTo>
                  <a:lnTo>
                    <a:pt x="116" y="100"/>
                  </a:lnTo>
                  <a:lnTo>
                    <a:pt x="88" y="102"/>
                  </a:lnTo>
                  <a:lnTo>
                    <a:pt x="88" y="102"/>
                  </a:lnTo>
                  <a:lnTo>
                    <a:pt x="82" y="96"/>
                  </a:lnTo>
                  <a:lnTo>
                    <a:pt x="82" y="96"/>
                  </a:lnTo>
                  <a:lnTo>
                    <a:pt x="70" y="98"/>
                  </a:lnTo>
                  <a:lnTo>
                    <a:pt x="70" y="98"/>
                  </a:lnTo>
                  <a:lnTo>
                    <a:pt x="50" y="110"/>
                  </a:lnTo>
                  <a:lnTo>
                    <a:pt x="38" y="102"/>
                  </a:lnTo>
                  <a:lnTo>
                    <a:pt x="38" y="102"/>
                  </a:lnTo>
                  <a:lnTo>
                    <a:pt x="34" y="120"/>
                  </a:lnTo>
                  <a:lnTo>
                    <a:pt x="34" y="120"/>
                  </a:lnTo>
                  <a:lnTo>
                    <a:pt x="20" y="128"/>
                  </a:lnTo>
                  <a:lnTo>
                    <a:pt x="20" y="128"/>
                  </a:lnTo>
                  <a:lnTo>
                    <a:pt x="20" y="146"/>
                  </a:lnTo>
                  <a:lnTo>
                    <a:pt x="20" y="146"/>
                  </a:lnTo>
                  <a:lnTo>
                    <a:pt x="38" y="166"/>
                  </a:lnTo>
                  <a:lnTo>
                    <a:pt x="32" y="188"/>
                  </a:lnTo>
                  <a:lnTo>
                    <a:pt x="32" y="188"/>
                  </a:lnTo>
                  <a:lnTo>
                    <a:pt x="0" y="208"/>
                  </a:lnTo>
                  <a:lnTo>
                    <a:pt x="0" y="220"/>
                  </a:lnTo>
                  <a:lnTo>
                    <a:pt x="0" y="220"/>
                  </a:lnTo>
                  <a:lnTo>
                    <a:pt x="16" y="226"/>
                  </a:lnTo>
                  <a:lnTo>
                    <a:pt x="22" y="248"/>
                  </a:lnTo>
                  <a:lnTo>
                    <a:pt x="22" y="248"/>
                  </a:lnTo>
                  <a:lnTo>
                    <a:pt x="12" y="260"/>
                  </a:lnTo>
                  <a:lnTo>
                    <a:pt x="12" y="260"/>
                  </a:lnTo>
                  <a:lnTo>
                    <a:pt x="14" y="280"/>
                  </a:lnTo>
                  <a:lnTo>
                    <a:pt x="14" y="280"/>
                  </a:lnTo>
                  <a:lnTo>
                    <a:pt x="30" y="292"/>
                  </a:lnTo>
                  <a:lnTo>
                    <a:pt x="30" y="292"/>
                  </a:lnTo>
                  <a:lnTo>
                    <a:pt x="68" y="292"/>
                  </a:lnTo>
                  <a:lnTo>
                    <a:pt x="70" y="314"/>
                  </a:lnTo>
                  <a:lnTo>
                    <a:pt x="70" y="314"/>
                  </a:lnTo>
                  <a:lnTo>
                    <a:pt x="52" y="336"/>
                  </a:lnTo>
                  <a:lnTo>
                    <a:pt x="52" y="336"/>
                  </a:lnTo>
                  <a:lnTo>
                    <a:pt x="50" y="342"/>
                  </a:lnTo>
                  <a:lnTo>
                    <a:pt x="50" y="342"/>
                  </a:lnTo>
                  <a:lnTo>
                    <a:pt x="54" y="342"/>
                  </a:lnTo>
                  <a:lnTo>
                    <a:pt x="52" y="346"/>
                  </a:lnTo>
                  <a:lnTo>
                    <a:pt x="90" y="344"/>
                  </a:lnTo>
                  <a:lnTo>
                    <a:pt x="120" y="310"/>
                  </a:lnTo>
                  <a:lnTo>
                    <a:pt x="140" y="306"/>
                  </a:lnTo>
                  <a:lnTo>
                    <a:pt x="158" y="292"/>
                  </a:lnTo>
                  <a:lnTo>
                    <a:pt x="178" y="310"/>
                  </a:lnTo>
                  <a:lnTo>
                    <a:pt x="208" y="326"/>
                  </a:lnTo>
                  <a:lnTo>
                    <a:pt x="224" y="342"/>
                  </a:lnTo>
                  <a:lnTo>
                    <a:pt x="244" y="342"/>
                  </a:lnTo>
                  <a:lnTo>
                    <a:pt x="262" y="358"/>
                  </a:lnTo>
                  <a:lnTo>
                    <a:pt x="264" y="380"/>
                  </a:lnTo>
                  <a:lnTo>
                    <a:pt x="260" y="402"/>
                  </a:lnTo>
                  <a:lnTo>
                    <a:pt x="268" y="432"/>
                  </a:lnTo>
                  <a:lnTo>
                    <a:pt x="284" y="456"/>
                  </a:lnTo>
                  <a:lnTo>
                    <a:pt x="280" y="480"/>
                  </a:lnTo>
                  <a:lnTo>
                    <a:pt x="286" y="492"/>
                  </a:lnTo>
                  <a:lnTo>
                    <a:pt x="306" y="494"/>
                  </a:lnTo>
                  <a:lnTo>
                    <a:pt x="308" y="512"/>
                  </a:lnTo>
                  <a:lnTo>
                    <a:pt x="326" y="522"/>
                  </a:lnTo>
                  <a:lnTo>
                    <a:pt x="326" y="550"/>
                  </a:lnTo>
                  <a:lnTo>
                    <a:pt x="358" y="550"/>
                  </a:lnTo>
                  <a:lnTo>
                    <a:pt x="366" y="564"/>
                  </a:lnTo>
                  <a:lnTo>
                    <a:pt x="368" y="584"/>
                  </a:lnTo>
                  <a:lnTo>
                    <a:pt x="394" y="606"/>
                  </a:lnTo>
                  <a:lnTo>
                    <a:pt x="412" y="628"/>
                  </a:lnTo>
                  <a:lnTo>
                    <a:pt x="432" y="650"/>
                  </a:lnTo>
                  <a:lnTo>
                    <a:pt x="442" y="672"/>
                  </a:lnTo>
                  <a:lnTo>
                    <a:pt x="458" y="668"/>
                  </a:lnTo>
                  <a:lnTo>
                    <a:pt x="488" y="706"/>
                  </a:lnTo>
                  <a:lnTo>
                    <a:pt x="512" y="700"/>
                  </a:lnTo>
                  <a:lnTo>
                    <a:pt x="530" y="706"/>
                  </a:lnTo>
                  <a:lnTo>
                    <a:pt x="548" y="708"/>
                  </a:lnTo>
                  <a:lnTo>
                    <a:pt x="556" y="726"/>
                  </a:lnTo>
                  <a:lnTo>
                    <a:pt x="598" y="764"/>
                  </a:lnTo>
                  <a:lnTo>
                    <a:pt x="600" y="780"/>
                  </a:lnTo>
                  <a:lnTo>
                    <a:pt x="616" y="778"/>
                  </a:lnTo>
                  <a:lnTo>
                    <a:pt x="638" y="796"/>
                  </a:lnTo>
                  <a:lnTo>
                    <a:pt x="640" y="810"/>
                  </a:lnTo>
                  <a:lnTo>
                    <a:pt x="634" y="816"/>
                  </a:lnTo>
                  <a:lnTo>
                    <a:pt x="638" y="830"/>
                  </a:lnTo>
                  <a:lnTo>
                    <a:pt x="672" y="846"/>
                  </a:lnTo>
                  <a:lnTo>
                    <a:pt x="696" y="844"/>
                  </a:lnTo>
                  <a:lnTo>
                    <a:pt x="712" y="876"/>
                  </a:lnTo>
                  <a:lnTo>
                    <a:pt x="718" y="906"/>
                  </a:lnTo>
                  <a:lnTo>
                    <a:pt x="726" y="928"/>
                  </a:lnTo>
                  <a:lnTo>
                    <a:pt x="738" y="948"/>
                  </a:lnTo>
                  <a:lnTo>
                    <a:pt x="740" y="972"/>
                  </a:lnTo>
                  <a:lnTo>
                    <a:pt x="746" y="992"/>
                  </a:lnTo>
                  <a:lnTo>
                    <a:pt x="734" y="1004"/>
                  </a:lnTo>
                  <a:lnTo>
                    <a:pt x="714" y="1010"/>
                  </a:lnTo>
                  <a:lnTo>
                    <a:pt x="712" y="1034"/>
                  </a:lnTo>
                  <a:lnTo>
                    <a:pt x="704" y="1050"/>
                  </a:lnTo>
                  <a:lnTo>
                    <a:pt x="690" y="1064"/>
                  </a:lnTo>
                  <a:lnTo>
                    <a:pt x="684" y="1082"/>
                  </a:lnTo>
                  <a:lnTo>
                    <a:pt x="692" y="1096"/>
                  </a:lnTo>
                  <a:lnTo>
                    <a:pt x="726" y="1096"/>
                  </a:lnTo>
                  <a:lnTo>
                    <a:pt x="752" y="1076"/>
                  </a:lnTo>
                  <a:lnTo>
                    <a:pt x="764" y="1046"/>
                  </a:lnTo>
                  <a:lnTo>
                    <a:pt x="778" y="1044"/>
                  </a:lnTo>
                  <a:lnTo>
                    <a:pt x="780" y="1002"/>
                  </a:lnTo>
                  <a:lnTo>
                    <a:pt x="804" y="976"/>
                  </a:lnTo>
                  <a:lnTo>
                    <a:pt x="830" y="978"/>
                  </a:lnTo>
                  <a:lnTo>
                    <a:pt x="842" y="952"/>
                  </a:lnTo>
                  <a:lnTo>
                    <a:pt x="832" y="928"/>
                  </a:lnTo>
                  <a:lnTo>
                    <a:pt x="838" y="918"/>
                  </a:lnTo>
                  <a:lnTo>
                    <a:pt x="814" y="902"/>
                  </a:lnTo>
                  <a:lnTo>
                    <a:pt x="782" y="894"/>
                  </a:lnTo>
                  <a:lnTo>
                    <a:pt x="798" y="862"/>
                  </a:lnTo>
                  <a:lnTo>
                    <a:pt x="800" y="838"/>
                  </a:lnTo>
                  <a:lnTo>
                    <a:pt x="800" y="838"/>
                  </a:lnTo>
                  <a:close/>
                </a:path>
              </a:pathLst>
            </a:custGeom>
            <a:solidFill>
              <a:srgbClr val="88A3CB"/>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endParaRPr>
            </a:p>
          </p:txBody>
        </p:sp>
        <p:sp>
          <p:nvSpPr>
            <p:cNvPr id="130080" name="Freeform 32"/>
            <p:cNvSpPr>
              <a:spLocks/>
            </p:cNvSpPr>
            <p:nvPr/>
          </p:nvSpPr>
          <p:spPr bwMode="auto">
            <a:xfrm>
              <a:off x="2484" y="3939"/>
              <a:ext cx="323" cy="192"/>
            </a:xfrm>
            <a:custGeom>
              <a:avLst/>
              <a:gdLst>
                <a:gd name="T0" fmla="*/ 298 w 298"/>
                <a:gd name="T1" fmla="*/ 8 h 192"/>
                <a:gd name="T2" fmla="*/ 286 w 298"/>
                <a:gd name="T3" fmla="*/ 6 h 192"/>
                <a:gd name="T4" fmla="*/ 276 w 298"/>
                <a:gd name="T5" fmla="*/ 6 h 192"/>
                <a:gd name="T6" fmla="*/ 262 w 298"/>
                <a:gd name="T7" fmla="*/ 22 h 192"/>
                <a:gd name="T8" fmla="*/ 246 w 298"/>
                <a:gd name="T9" fmla="*/ 16 h 192"/>
                <a:gd name="T10" fmla="*/ 198 w 298"/>
                <a:gd name="T11" fmla="*/ 30 h 192"/>
                <a:gd name="T12" fmla="*/ 156 w 298"/>
                <a:gd name="T13" fmla="*/ 30 h 192"/>
                <a:gd name="T14" fmla="*/ 116 w 298"/>
                <a:gd name="T15" fmla="*/ 24 h 192"/>
                <a:gd name="T16" fmla="*/ 88 w 298"/>
                <a:gd name="T17" fmla="*/ 6 h 192"/>
                <a:gd name="T18" fmla="*/ 46 w 298"/>
                <a:gd name="T19" fmla="*/ 10 h 192"/>
                <a:gd name="T20" fmla="*/ 38 w 298"/>
                <a:gd name="T21" fmla="*/ 0 h 192"/>
                <a:gd name="T22" fmla="*/ 22 w 298"/>
                <a:gd name="T23" fmla="*/ 18 h 192"/>
                <a:gd name="T24" fmla="*/ 0 w 298"/>
                <a:gd name="T25" fmla="*/ 42 h 192"/>
                <a:gd name="T26" fmla="*/ 22 w 298"/>
                <a:gd name="T27" fmla="*/ 74 h 192"/>
                <a:gd name="T28" fmla="*/ 72 w 298"/>
                <a:gd name="T29" fmla="*/ 98 h 192"/>
                <a:gd name="T30" fmla="*/ 132 w 298"/>
                <a:gd name="T31" fmla="*/ 144 h 192"/>
                <a:gd name="T32" fmla="*/ 166 w 298"/>
                <a:gd name="T33" fmla="*/ 148 h 192"/>
                <a:gd name="T34" fmla="*/ 176 w 298"/>
                <a:gd name="T35" fmla="*/ 174 h 192"/>
                <a:gd name="T36" fmla="*/ 220 w 298"/>
                <a:gd name="T37" fmla="*/ 182 h 192"/>
                <a:gd name="T38" fmla="*/ 240 w 298"/>
                <a:gd name="T39" fmla="*/ 192 h 192"/>
                <a:gd name="T40" fmla="*/ 258 w 298"/>
                <a:gd name="T41" fmla="*/ 184 h 192"/>
                <a:gd name="T42" fmla="*/ 258 w 298"/>
                <a:gd name="T43" fmla="*/ 166 h 192"/>
                <a:gd name="T44" fmla="*/ 270 w 298"/>
                <a:gd name="T45" fmla="*/ 148 h 192"/>
                <a:gd name="T46" fmla="*/ 264 w 298"/>
                <a:gd name="T47" fmla="*/ 122 h 192"/>
                <a:gd name="T48" fmla="*/ 256 w 298"/>
                <a:gd name="T49" fmla="*/ 108 h 192"/>
                <a:gd name="T50" fmla="*/ 290 w 298"/>
                <a:gd name="T51" fmla="*/ 32 h 192"/>
                <a:gd name="T52" fmla="*/ 298 w 298"/>
                <a:gd name="T53" fmla="*/ 8 h 192"/>
                <a:gd name="T54" fmla="*/ 298 w 298"/>
                <a:gd name="T55" fmla="*/ 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8" h="192">
                  <a:moveTo>
                    <a:pt x="298" y="8"/>
                  </a:moveTo>
                  <a:lnTo>
                    <a:pt x="286" y="6"/>
                  </a:lnTo>
                  <a:lnTo>
                    <a:pt x="276" y="6"/>
                  </a:lnTo>
                  <a:lnTo>
                    <a:pt x="262" y="22"/>
                  </a:lnTo>
                  <a:lnTo>
                    <a:pt x="246" y="16"/>
                  </a:lnTo>
                  <a:lnTo>
                    <a:pt x="198" y="30"/>
                  </a:lnTo>
                  <a:lnTo>
                    <a:pt x="156" y="30"/>
                  </a:lnTo>
                  <a:lnTo>
                    <a:pt x="116" y="24"/>
                  </a:lnTo>
                  <a:lnTo>
                    <a:pt x="88" y="6"/>
                  </a:lnTo>
                  <a:lnTo>
                    <a:pt x="46" y="10"/>
                  </a:lnTo>
                  <a:lnTo>
                    <a:pt x="38" y="0"/>
                  </a:lnTo>
                  <a:lnTo>
                    <a:pt x="22" y="18"/>
                  </a:lnTo>
                  <a:lnTo>
                    <a:pt x="0" y="42"/>
                  </a:lnTo>
                  <a:lnTo>
                    <a:pt x="22" y="74"/>
                  </a:lnTo>
                  <a:lnTo>
                    <a:pt x="72" y="98"/>
                  </a:lnTo>
                  <a:lnTo>
                    <a:pt x="132" y="144"/>
                  </a:lnTo>
                  <a:lnTo>
                    <a:pt x="166" y="148"/>
                  </a:lnTo>
                  <a:lnTo>
                    <a:pt x="176" y="174"/>
                  </a:lnTo>
                  <a:lnTo>
                    <a:pt x="220" y="182"/>
                  </a:lnTo>
                  <a:lnTo>
                    <a:pt x="240" y="192"/>
                  </a:lnTo>
                  <a:lnTo>
                    <a:pt x="258" y="184"/>
                  </a:lnTo>
                  <a:lnTo>
                    <a:pt x="258" y="166"/>
                  </a:lnTo>
                  <a:lnTo>
                    <a:pt x="270" y="148"/>
                  </a:lnTo>
                  <a:lnTo>
                    <a:pt x="264" y="122"/>
                  </a:lnTo>
                  <a:lnTo>
                    <a:pt x="256" y="108"/>
                  </a:lnTo>
                  <a:lnTo>
                    <a:pt x="290" y="32"/>
                  </a:lnTo>
                  <a:lnTo>
                    <a:pt x="298" y="8"/>
                  </a:lnTo>
                  <a:lnTo>
                    <a:pt x="298" y="8"/>
                  </a:lnTo>
                  <a:close/>
                </a:path>
              </a:pathLst>
            </a:custGeom>
            <a:solidFill>
              <a:srgbClr val="88A3CB"/>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endParaRPr>
            </a:p>
          </p:txBody>
        </p:sp>
        <p:sp>
          <p:nvSpPr>
            <p:cNvPr id="130081" name="Freeform 33"/>
            <p:cNvSpPr>
              <a:spLocks/>
            </p:cNvSpPr>
            <p:nvPr/>
          </p:nvSpPr>
          <p:spPr bwMode="auto">
            <a:xfrm>
              <a:off x="2116" y="3561"/>
              <a:ext cx="167" cy="268"/>
            </a:xfrm>
            <a:custGeom>
              <a:avLst/>
              <a:gdLst>
                <a:gd name="T0" fmla="*/ 154 w 154"/>
                <a:gd name="T1" fmla="*/ 60 h 268"/>
                <a:gd name="T2" fmla="*/ 144 w 154"/>
                <a:gd name="T3" fmla="*/ 44 h 268"/>
                <a:gd name="T4" fmla="*/ 146 w 154"/>
                <a:gd name="T5" fmla="*/ 22 h 268"/>
                <a:gd name="T6" fmla="*/ 138 w 154"/>
                <a:gd name="T7" fmla="*/ 16 h 268"/>
                <a:gd name="T8" fmla="*/ 126 w 154"/>
                <a:gd name="T9" fmla="*/ 2 h 268"/>
                <a:gd name="T10" fmla="*/ 96 w 154"/>
                <a:gd name="T11" fmla="*/ 0 h 268"/>
                <a:gd name="T12" fmla="*/ 64 w 154"/>
                <a:gd name="T13" fmla="*/ 24 h 268"/>
                <a:gd name="T14" fmla="*/ 42 w 154"/>
                <a:gd name="T15" fmla="*/ 18 h 268"/>
                <a:gd name="T16" fmla="*/ 28 w 154"/>
                <a:gd name="T17" fmla="*/ 30 h 268"/>
                <a:gd name="T18" fmla="*/ 8 w 154"/>
                <a:gd name="T19" fmla="*/ 22 h 268"/>
                <a:gd name="T20" fmla="*/ 6 w 154"/>
                <a:gd name="T21" fmla="*/ 54 h 268"/>
                <a:gd name="T22" fmla="*/ 20 w 154"/>
                <a:gd name="T23" fmla="*/ 72 h 268"/>
                <a:gd name="T24" fmla="*/ 22 w 154"/>
                <a:gd name="T25" fmla="*/ 94 h 268"/>
                <a:gd name="T26" fmla="*/ 14 w 154"/>
                <a:gd name="T27" fmla="*/ 112 h 268"/>
                <a:gd name="T28" fmla="*/ 22 w 154"/>
                <a:gd name="T29" fmla="*/ 130 h 268"/>
                <a:gd name="T30" fmla="*/ 14 w 154"/>
                <a:gd name="T31" fmla="*/ 166 h 268"/>
                <a:gd name="T32" fmla="*/ 0 w 154"/>
                <a:gd name="T33" fmla="*/ 234 h 268"/>
                <a:gd name="T34" fmla="*/ 16 w 154"/>
                <a:gd name="T35" fmla="*/ 228 h 268"/>
                <a:gd name="T36" fmla="*/ 28 w 154"/>
                <a:gd name="T37" fmla="*/ 268 h 268"/>
                <a:gd name="T38" fmla="*/ 52 w 154"/>
                <a:gd name="T39" fmla="*/ 258 h 268"/>
                <a:gd name="T40" fmla="*/ 74 w 154"/>
                <a:gd name="T41" fmla="*/ 228 h 268"/>
                <a:gd name="T42" fmla="*/ 108 w 154"/>
                <a:gd name="T43" fmla="*/ 234 h 268"/>
                <a:gd name="T44" fmla="*/ 118 w 154"/>
                <a:gd name="T45" fmla="*/ 220 h 268"/>
                <a:gd name="T46" fmla="*/ 124 w 154"/>
                <a:gd name="T47" fmla="*/ 178 h 268"/>
                <a:gd name="T48" fmla="*/ 140 w 154"/>
                <a:gd name="T49" fmla="*/ 138 h 268"/>
                <a:gd name="T50" fmla="*/ 138 w 154"/>
                <a:gd name="T51" fmla="*/ 118 h 268"/>
                <a:gd name="T52" fmla="*/ 132 w 154"/>
                <a:gd name="T53" fmla="*/ 108 h 268"/>
                <a:gd name="T54" fmla="*/ 148 w 154"/>
                <a:gd name="T55" fmla="*/ 82 h 268"/>
                <a:gd name="T56" fmla="*/ 154 w 154"/>
                <a:gd name="T57" fmla="*/ 60 h 268"/>
                <a:gd name="T58" fmla="*/ 154 w 154"/>
                <a:gd name="T59" fmla="*/ 6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268">
                  <a:moveTo>
                    <a:pt x="154" y="60"/>
                  </a:moveTo>
                  <a:lnTo>
                    <a:pt x="144" y="44"/>
                  </a:lnTo>
                  <a:lnTo>
                    <a:pt x="146" y="22"/>
                  </a:lnTo>
                  <a:lnTo>
                    <a:pt x="138" y="16"/>
                  </a:lnTo>
                  <a:lnTo>
                    <a:pt x="126" y="2"/>
                  </a:lnTo>
                  <a:lnTo>
                    <a:pt x="96" y="0"/>
                  </a:lnTo>
                  <a:lnTo>
                    <a:pt x="64" y="24"/>
                  </a:lnTo>
                  <a:lnTo>
                    <a:pt x="42" y="18"/>
                  </a:lnTo>
                  <a:lnTo>
                    <a:pt x="28" y="30"/>
                  </a:lnTo>
                  <a:lnTo>
                    <a:pt x="8" y="22"/>
                  </a:lnTo>
                  <a:lnTo>
                    <a:pt x="6" y="54"/>
                  </a:lnTo>
                  <a:lnTo>
                    <a:pt x="20" y="72"/>
                  </a:lnTo>
                  <a:lnTo>
                    <a:pt x="22" y="94"/>
                  </a:lnTo>
                  <a:lnTo>
                    <a:pt x="14" y="112"/>
                  </a:lnTo>
                  <a:lnTo>
                    <a:pt x="22" y="130"/>
                  </a:lnTo>
                  <a:lnTo>
                    <a:pt x="14" y="166"/>
                  </a:lnTo>
                  <a:lnTo>
                    <a:pt x="0" y="234"/>
                  </a:lnTo>
                  <a:lnTo>
                    <a:pt x="16" y="228"/>
                  </a:lnTo>
                  <a:lnTo>
                    <a:pt x="28" y="268"/>
                  </a:lnTo>
                  <a:lnTo>
                    <a:pt x="52" y="258"/>
                  </a:lnTo>
                  <a:lnTo>
                    <a:pt x="74" y="228"/>
                  </a:lnTo>
                  <a:lnTo>
                    <a:pt x="108" y="234"/>
                  </a:lnTo>
                  <a:lnTo>
                    <a:pt x="118" y="220"/>
                  </a:lnTo>
                  <a:lnTo>
                    <a:pt x="124" y="178"/>
                  </a:lnTo>
                  <a:lnTo>
                    <a:pt x="140" y="138"/>
                  </a:lnTo>
                  <a:lnTo>
                    <a:pt x="138" y="118"/>
                  </a:lnTo>
                  <a:lnTo>
                    <a:pt x="132" y="108"/>
                  </a:lnTo>
                  <a:lnTo>
                    <a:pt x="148" y="82"/>
                  </a:lnTo>
                  <a:lnTo>
                    <a:pt x="154" y="60"/>
                  </a:lnTo>
                  <a:lnTo>
                    <a:pt x="154" y="60"/>
                  </a:lnTo>
                  <a:close/>
                </a:path>
              </a:pathLst>
            </a:custGeom>
            <a:solidFill>
              <a:srgbClr val="88A3CB"/>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endParaRPr>
            </a:p>
          </p:txBody>
        </p:sp>
      </p:grpSp>
      <p:sp>
        <p:nvSpPr>
          <p:cNvPr id="130082" name="Freeform 34"/>
          <p:cNvSpPr>
            <a:spLocks/>
          </p:cNvSpPr>
          <p:nvPr/>
        </p:nvSpPr>
        <p:spPr bwMode="auto">
          <a:xfrm>
            <a:off x="3404161" y="4185001"/>
            <a:ext cx="4320" cy="2880"/>
          </a:xfrm>
          <a:custGeom>
            <a:avLst/>
            <a:gdLst>
              <a:gd name="T0" fmla="*/ 2 w 2"/>
              <a:gd name="T1" fmla="*/ 0 h 2"/>
              <a:gd name="T2" fmla="*/ 0 w 2"/>
              <a:gd name="T3" fmla="*/ 2 h 2"/>
              <a:gd name="T4" fmla="*/ 0 w 2"/>
              <a:gd name="T5" fmla="*/ 2 h 2"/>
              <a:gd name="T6" fmla="*/ 2 w 2"/>
              <a:gd name="T7" fmla="*/ 2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0" y="2"/>
                </a:lnTo>
                <a:lnTo>
                  <a:pt x="0" y="2"/>
                </a:lnTo>
                <a:lnTo>
                  <a:pt x="2" y="2"/>
                </a:lnTo>
                <a:lnTo>
                  <a:pt x="2" y="0"/>
                </a:lnTo>
                <a:lnTo>
                  <a:pt x="2" y="0"/>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083" name="Freeform 35"/>
          <p:cNvSpPr>
            <a:spLocks/>
          </p:cNvSpPr>
          <p:nvPr/>
        </p:nvSpPr>
        <p:spPr bwMode="auto">
          <a:xfrm>
            <a:off x="3998881" y="2995561"/>
            <a:ext cx="996480" cy="946080"/>
          </a:xfrm>
          <a:custGeom>
            <a:avLst/>
            <a:gdLst>
              <a:gd name="T0" fmla="*/ 32 w 696"/>
              <a:gd name="T1" fmla="*/ 410 h 660"/>
              <a:gd name="T2" fmla="*/ 30 w 696"/>
              <a:gd name="T3" fmla="*/ 438 h 660"/>
              <a:gd name="T4" fmla="*/ 38 w 696"/>
              <a:gd name="T5" fmla="*/ 424 h 660"/>
              <a:gd name="T6" fmla="*/ 66 w 696"/>
              <a:gd name="T7" fmla="*/ 448 h 660"/>
              <a:gd name="T8" fmla="*/ 94 w 696"/>
              <a:gd name="T9" fmla="*/ 454 h 660"/>
              <a:gd name="T10" fmla="*/ 130 w 696"/>
              <a:gd name="T11" fmla="*/ 466 h 660"/>
              <a:gd name="T12" fmla="*/ 132 w 696"/>
              <a:gd name="T13" fmla="*/ 494 h 660"/>
              <a:gd name="T14" fmla="*/ 144 w 696"/>
              <a:gd name="T15" fmla="*/ 506 h 660"/>
              <a:gd name="T16" fmla="*/ 168 w 696"/>
              <a:gd name="T17" fmla="*/ 534 h 660"/>
              <a:gd name="T18" fmla="*/ 188 w 696"/>
              <a:gd name="T19" fmla="*/ 532 h 660"/>
              <a:gd name="T20" fmla="*/ 192 w 696"/>
              <a:gd name="T21" fmla="*/ 508 h 660"/>
              <a:gd name="T22" fmla="*/ 238 w 696"/>
              <a:gd name="T23" fmla="*/ 518 h 660"/>
              <a:gd name="T24" fmla="*/ 238 w 696"/>
              <a:gd name="T25" fmla="*/ 546 h 660"/>
              <a:gd name="T26" fmla="*/ 260 w 696"/>
              <a:gd name="T27" fmla="*/ 544 h 660"/>
              <a:gd name="T28" fmla="*/ 302 w 696"/>
              <a:gd name="T29" fmla="*/ 572 h 660"/>
              <a:gd name="T30" fmla="*/ 298 w 696"/>
              <a:gd name="T31" fmla="*/ 594 h 660"/>
              <a:gd name="T32" fmla="*/ 318 w 696"/>
              <a:gd name="T33" fmla="*/ 620 h 660"/>
              <a:gd name="T34" fmla="*/ 328 w 696"/>
              <a:gd name="T35" fmla="*/ 630 h 660"/>
              <a:gd name="T36" fmla="*/ 366 w 696"/>
              <a:gd name="T37" fmla="*/ 614 h 660"/>
              <a:gd name="T38" fmla="*/ 396 w 696"/>
              <a:gd name="T39" fmla="*/ 638 h 660"/>
              <a:gd name="T40" fmla="*/ 426 w 696"/>
              <a:gd name="T41" fmla="*/ 656 h 660"/>
              <a:gd name="T42" fmla="*/ 436 w 696"/>
              <a:gd name="T43" fmla="*/ 640 h 660"/>
              <a:gd name="T44" fmla="*/ 518 w 696"/>
              <a:gd name="T45" fmla="*/ 624 h 660"/>
              <a:gd name="T46" fmla="*/ 540 w 696"/>
              <a:gd name="T47" fmla="*/ 626 h 660"/>
              <a:gd name="T48" fmla="*/ 594 w 696"/>
              <a:gd name="T49" fmla="*/ 660 h 660"/>
              <a:gd name="T50" fmla="*/ 608 w 696"/>
              <a:gd name="T51" fmla="*/ 658 h 660"/>
              <a:gd name="T52" fmla="*/ 616 w 696"/>
              <a:gd name="T53" fmla="*/ 646 h 660"/>
              <a:gd name="T54" fmla="*/ 594 w 696"/>
              <a:gd name="T55" fmla="*/ 594 h 660"/>
              <a:gd name="T56" fmla="*/ 692 w 696"/>
              <a:gd name="T57" fmla="*/ 498 h 660"/>
              <a:gd name="T58" fmla="*/ 696 w 696"/>
              <a:gd name="T59" fmla="*/ 452 h 660"/>
              <a:gd name="T60" fmla="*/ 658 w 696"/>
              <a:gd name="T61" fmla="*/ 374 h 660"/>
              <a:gd name="T62" fmla="*/ 658 w 696"/>
              <a:gd name="T63" fmla="*/ 328 h 660"/>
              <a:gd name="T64" fmla="*/ 664 w 696"/>
              <a:gd name="T65" fmla="*/ 256 h 660"/>
              <a:gd name="T66" fmla="*/ 658 w 696"/>
              <a:gd name="T67" fmla="*/ 194 h 660"/>
              <a:gd name="T68" fmla="*/ 648 w 696"/>
              <a:gd name="T69" fmla="*/ 120 h 660"/>
              <a:gd name="T70" fmla="*/ 648 w 696"/>
              <a:gd name="T71" fmla="*/ 120 h 660"/>
              <a:gd name="T72" fmla="*/ 610 w 696"/>
              <a:gd name="T73" fmla="*/ 78 h 660"/>
              <a:gd name="T74" fmla="*/ 406 w 696"/>
              <a:gd name="T75" fmla="*/ 50 h 660"/>
              <a:gd name="T76" fmla="*/ 356 w 696"/>
              <a:gd name="T77" fmla="*/ 80 h 660"/>
              <a:gd name="T78" fmla="*/ 380 w 696"/>
              <a:gd name="T79" fmla="*/ 40 h 660"/>
              <a:gd name="T80" fmla="*/ 296 w 696"/>
              <a:gd name="T81" fmla="*/ 34 h 660"/>
              <a:gd name="T82" fmla="*/ 330 w 696"/>
              <a:gd name="T83" fmla="*/ 34 h 660"/>
              <a:gd name="T84" fmla="*/ 248 w 696"/>
              <a:gd name="T85" fmla="*/ 6 h 660"/>
              <a:gd name="T86" fmla="*/ 160 w 696"/>
              <a:gd name="T87" fmla="*/ 50 h 660"/>
              <a:gd name="T88" fmla="*/ 52 w 696"/>
              <a:gd name="T89" fmla="*/ 84 h 660"/>
              <a:gd name="T90" fmla="*/ 12 w 696"/>
              <a:gd name="T91" fmla="*/ 112 h 660"/>
              <a:gd name="T92" fmla="*/ 6 w 696"/>
              <a:gd name="T93" fmla="*/ 136 h 660"/>
              <a:gd name="T94" fmla="*/ 16 w 696"/>
              <a:gd name="T95" fmla="*/ 164 h 660"/>
              <a:gd name="T96" fmla="*/ 0 w 696"/>
              <a:gd name="T97" fmla="*/ 196 h 660"/>
              <a:gd name="T98" fmla="*/ 2 w 696"/>
              <a:gd name="T99" fmla="*/ 222 h 660"/>
              <a:gd name="T100" fmla="*/ 32 w 696"/>
              <a:gd name="T101" fmla="*/ 266 h 660"/>
              <a:gd name="T102" fmla="*/ 34 w 696"/>
              <a:gd name="T103" fmla="*/ 304 h 660"/>
              <a:gd name="T104" fmla="*/ 22 w 696"/>
              <a:gd name="T105" fmla="*/ 330 h 660"/>
              <a:gd name="T106" fmla="*/ 26 w 696"/>
              <a:gd name="T107" fmla="*/ 354 h 660"/>
              <a:gd name="T108" fmla="*/ 20 w 696"/>
              <a:gd name="T109" fmla="*/ 370 h 660"/>
              <a:gd name="T110" fmla="*/ 42 w 696"/>
              <a:gd name="T111" fmla="*/ 39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6" h="660">
                <a:moveTo>
                  <a:pt x="42" y="390"/>
                </a:moveTo>
                <a:lnTo>
                  <a:pt x="42" y="390"/>
                </a:lnTo>
                <a:lnTo>
                  <a:pt x="32" y="410"/>
                </a:lnTo>
                <a:lnTo>
                  <a:pt x="32" y="410"/>
                </a:lnTo>
                <a:lnTo>
                  <a:pt x="30" y="438"/>
                </a:lnTo>
                <a:lnTo>
                  <a:pt x="30" y="438"/>
                </a:lnTo>
                <a:lnTo>
                  <a:pt x="36" y="440"/>
                </a:lnTo>
                <a:lnTo>
                  <a:pt x="36" y="440"/>
                </a:lnTo>
                <a:lnTo>
                  <a:pt x="38" y="424"/>
                </a:lnTo>
                <a:lnTo>
                  <a:pt x="62" y="430"/>
                </a:lnTo>
                <a:lnTo>
                  <a:pt x="62" y="430"/>
                </a:lnTo>
                <a:lnTo>
                  <a:pt x="66" y="448"/>
                </a:lnTo>
                <a:lnTo>
                  <a:pt x="66" y="448"/>
                </a:lnTo>
                <a:lnTo>
                  <a:pt x="94" y="454"/>
                </a:lnTo>
                <a:lnTo>
                  <a:pt x="94" y="454"/>
                </a:lnTo>
                <a:lnTo>
                  <a:pt x="108" y="468"/>
                </a:lnTo>
                <a:lnTo>
                  <a:pt x="108" y="468"/>
                </a:lnTo>
                <a:lnTo>
                  <a:pt x="130" y="466"/>
                </a:lnTo>
                <a:lnTo>
                  <a:pt x="134" y="480"/>
                </a:lnTo>
                <a:lnTo>
                  <a:pt x="134" y="480"/>
                </a:lnTo>
                <a:lnTo>
                  <a:pt x="132" y="494"/>
                </a:lnTo>
                <a:lnTo>
                  <a:pt x="132" y="494"/>
                </a:lnTo>
                <a:lnTo>
                  <a:pt x="144" y="506"/>
                </a:lnTo>
                <a:lnTo>
                  <a:pt x="144" y="506"/>
                </a:lnTo>
                <a:lnTo>
                  <a:pt x="154" y="526"/>
                </a:lnTo>
                <a:lnTo>
                  <a:pt x="154" y="526"/>
                </a:lnTo>
                <a:lnTo>
                  <a:pt x="168" y="534"/>
                </a:lnTo>
                <a:lnTo>
                  <a:pt x="168" y="534"/>
                </a:lnTo>
                <a:lnTo>
                  <a:pt x="188" y="532"/>
                </a:lnTo>
                <a:lnTo>
                  <a:pt x="188" y="532"/>
                </a:lnTo>
                <a:lnTo>
                  <a:pt x="188" y="508"/>
                </a:lnTo>
                <a:lnTo>
                  <a:pt x="192" y="508"/>
                </a:lnTo>
                <a:lnTo>
                  <a:pt x="192" y="508"/>
                </a:lnTo>
                <a:lnTo>
                  <a:pt x="212" y="510"/>
                </a:lnTo>
                <a:lnTo>
                  <a:pt x="238" y="518"/>
                </a:lnTo>
                <a:lnTo>
                  <a:pt x="238" y="518"/>
                </a:lnTo>
                <a:lnTo>
                  <a:pt x="232" y="536"/>
                </a:lnTo>
                <a:lnTo>
                  <a:pt x="232" y="536"/>
                </a:lnTo>
                <a:lnTo>
                  <a:pt x="238" y="546"/>
                </a:lnTo>
                <a:lnTo>
                  <a:pt x="238" y="546"/>
                </a:lnTo>
                <a:lnTo>
                  <a:pt x="260" y="544"/>
                </a:lnTo>
                <a:lnTo>
                  <a:pt x="260" y="544"/>
                </a:lnTo>
                <a:lnTo>
                  <a:pt x="286" y="570"/>
                </a:lnTo>
                <a:lnTo>
                  <a:pt x="286" y="570"/>
                </a:lnTo>
                <a:lnTo>
                  <a:pt x="302" y="572"/>
                </a:lnTo>
                <a:lnTo>
                  <a:pt x="302" y="572"/>
                </a:lnTo>
                <a:lnTo>
                  <a:pt x="298" y="594"/>
                </a:lnTo>
                <a:lnTo>
                  <a:pt x="298" y="594"/>
                </a:lnTo>
                <a:lnTo>
                  <a:pt x="316" y="606"/>
                </a:lnTo>
                <a:lnTo>
                  <a:pt x="316" y="606"/>
                </a:lnTo>
                <a:lnTo>
                  <a:pt x="318" y="620"/>
                </a:lnTo>
                <a:lnTo>
                  <a:pt x="318" y="620"/>
                </a:lnTo>
                <a:lnTo>
                  <a:pt x="328" y="630"/>
                </a:lnTo>
                <a:lnTo>
                  <a:pt x="328" y="630"/>
                </a:lnTo>
                <a:lnTo>
                  <a:pt x="352" y="628"/>
                </a:lnTo>
                <a:lnTo>
                  <a:pt x="352" y="628"/>
                </a:lnTo>
                <a:lnTo>
                  <a:pt x="366" y="614"/>
                </a:lnTo>
                <a:lnTo>
                  <a:pt x="384" y="618"/>
                </a:lnTo>
                <a:lnTo>
                  <a:pt x="396" y="638"/>
                </a:lnTo>
                <a:lnTo>
                  <a:pt x="396" y="638"/>
                </a:lnTo>
                <a:lnTo>
                  <a:pt x="392" y="654"/>
                </a:lnTo>
                <a:lnTo>
                  <a:pt x="392" y="654"/>
                </a:lnTo>
                <a:lnTo>
                  <a:pt x="426" y="656"/>
                </a:lnTo>
                <a:lnTo>
                  <a:pt x="426" y="656"/>
                </a:lnTo>
                <a:lnTo>
                  <a:pt x="436" y="640"/>
                </a:lnTo>
                <a:lnTo>
                  <a:pt x="436" y="640"/>
                </a:lnTo>
                <a:lnTo>
                  <a:pt x="508" y="634"/>
                </a:lnTo>
                <a:lnTo>
                  <a:pt x="508" y="634"/>
                </a:lnTo>
                <a:lnTo>
                  <a:pt x="518" y="624"/>
                </a:lnTo>
                <a:lnTo>
                  <a:pt x="540" y="626"/>
                </a:lnTo>
                <a:lnTo>
                  <a:pt x="540" y="626"/>
                </a:lnTo>
                <a:lnTo>
                  <a:pt x="540" y="626"/>
                </a:lnTo>
                <a:lnTo>
                  <a:pt x="562" y="640"/>
                </a:lnTo>
                <a:lnTo>
                  <a:pt x="594" y="660"/>
                </a:lnTo>
                <a:lnTo>
                  <a:pt x="594" y="660"/>
                </a:lnTo>
                <a:lnTo>
                  <a:pt x="608" y="658"/>
                </a:lnTo>
                <a:lnTo>
                  <a:pt x="608" y="658"/>
                </a:lnTo>
                <a:lnTo>
                  <a:pt x="608" y="658"/>
                </a:lnTo>
                <a:lnTo>
                  <a:pt x="616" y="656"/>
                </a:lnTo>
                <a:lnTo>
                  <a:pt x="616" y="656"/>
                </a:lnTo>
                <a:lnTo>
                  <a:pt x="616" y="646"/>
                </a:lnTo>
                <a:lnTo>
                  <a:pt x="616" y="646"/>
                </a:lnTo>
                <a:lnTo>
                  <a:pt x="598" y="636"/>
                </a:lnTo>
                <a:lnTo>
                  <a:pt x="594" y="594"/>
                </a:lnTo>
                <a:lnTo>
                  <a:pt x="670" y="506"/>
                </a:lnTo>
                <a:lnTo>
                  <a:pt x="670" y="506"/>
                </a:lnTo>
                <a:lnTo>
                  <a:pt x="692" y="498"/>
                </a:lnTo>
                <a:lnTo>
                  <a:pt x="692" y="498"/>
                </a:lnTo>
                <a:lnTo>
                  <a:pt x="696" y="452"/>
                </a:lnTo>
                <a:lnTo>
                  <a:pt x="696" y="452"/>
                </a:lnTo>
                <a:lnTo>
                  <a:pt x="664" y="402"/>
                </a:lnTo>
                <a:lnTo>
                  <a:pt x="658" y="374"/>
                </a:lnTo>
                <a:lnTo>
                  <a:pt x="658" y="374"/>
                </a:lnTo>
                <a:lnTo>
                  <a:pt x="658" y="374"/>
                </a:lnTo>
                <a:lnTo>
                  <a:pt x="658" y="328"/>
                </a:lnTo>
                <a:lnTo>
                  <a:pt x="658" y="328"/>
                </a:lnTo>
                <a:lnTo>
                  <a:pt x="626" y="288"/>
                </a:lnTo>
                <a:lnTo>
                  <a:pt x="626" y="288"/>
                </a:lnTo>
                <a:lnTo>
                  <a:pt x="664" y="256"/>
                </a:lnTo>
                <a:lnTo>
                  <a:pt x="664" y="256"/>
                </a:lnTo>
                <a:lnTo>
                  <a:pt x="658" y="194"/>
                </a:lnTo>
                <a:lnTo>
                  <a:pt x="658" y="194"/>
                </a:lnTo>
                <a:lnTo>
                  <a:pt x="658" y="148"/>
                </a:lnTo>
                <a:lnTo>
                  <a:pt x="658" y="148"/>
                </a:lnTo>
                <a:lnTo>
                  <a:pt x="648" y="120"/>
                </a:lnTo>
                <a:lnTo>
                  <a:pt x="648" y="120"/>
                </a:lnTo>
                <a:lnTo>
                  <a:pt x="648" y="120"/>
                </a:lnTo>
                <a:lnTo>
                  <a:pt x="648" y="120"/>
                </a:lnTo>
                <a:lnTo>
                  <a:pt x="640" y="82"/>
                </a:lnTo>
                <a:lnTo>
                  <a:pt x="640" y="82"/>
                </a:lnTo>
                <a:lnTo>
                  <a:pt x="610" y="78"/>
                </a:lnTo>
                <a:lnTo>
                  <a:pt x="588" y="54"/>
                </a:lnTo>
                <a:lnTo>
                  <a:pt x="406" y="54"/>
                </a:lnTo>
                <a:lnTo>
                  <a:pt x="406" y="50"/>
                </a:lnTo>
                <a:lnTo>
                  <a:pt x="370" y="86"/>
                </a:lnTo>
                <a:lnTo>
                  <a:pt x="358" y="90"/>
                </a:lnTo>
                <a:lnTo>
                  <a:pt x="356" y="80"/>
                </a:lnTo>
                <a:lnTo>
                  <a:pt x="398" y="42"/>
                </a:lnTo>
                <a:lnTo>
                  <a:pt x="396" y="34"/>
                </a:lnTo>
                <a:lnTo>
                  <a:pt x="380" y="40"/>
                </a:lnTo>
                <a:lnTo>
                  <a:pt x="348" y="62"/>
                </a:lnTo>
                <a:lnTo>
                  <a:pt x="318" y="60"/>
                </a:lnTo>
                <a:lnTo>
                  <a:pt x="296" y="34"/>
                </a:lnTo>
                <a:lnTo>
                  <a:pt x="296" y="24"/>
                </a:lnTo>
                <a:lnTo>
                  <a:pt x="314" y="36"/>
                </a:lnTo>
                <a:lnTo>
                  <a:pt x="330" y="34"/>
                </a:lnTo>
                <a:lnTo>
                  <a:pt x="324" y="18"/>
                </a:lnTo>
                <a:lnTo>
                  <a:pt x="286" y="0"/>
                </a:lnTo>
                <a:lnTo>
                  <a:pt x="248" y="6"/>
                </a:lnTo>
                <a:lnTo>
                  <a:pt x="214" y="24"/>
                </a:lnTo>
                <a:lnTo>
                  <a:pt x="198" y="26"/>
                </a:lnTo>
                <a:lnTo>
                  <a:pt x="160" y="50"/>
                </a:lnTo>
                <a:lnTo>
                  <a:pt x="122" y="70"/>
                </a:lnTo>
                <a:lnTo>
                  <a:pt x="72" y="80"/>
                </a:lnTo>
                <a:lnTo>
                  <a:pt x="52" y="84"/>
                </a:lnTo>
                <a:lnTo>
                  <a:pt x="44" y="100"/>
                </a:lnTo>
                <a:lnTo>
                  <a:pt x="28" y="120"/>
                </a:lnTo>
                <a:lnTo>
                  <a:pt x="12" y="112"/>
                </a:lnTo>
                <a:lnTo>
                  <a:pt x="12" y="112"/>
                </a:lnTo>
                <a:lnTo>
                  <a:pt x="6" y="136"/>
                </a:lnTo>
                <a:lnTo>
                  <a:pt x="6" y="136"/>
                </a:lnTo>
                <a:lnTo>
                  <a:pt x="18" y="162"/>
                </a:lnTo>
                <a:lnTo>
                  <a:pt x="16" y="164"/>
                </a:lnTo>
                <a:lnTo>
                  <a:pt x="16" y="164"/>
                </a:lnTo>
                <a:lnTo>
                  <a:pt x="10" y="182"/>
                </a:lnTo>
                <a:lnTo>
                  <a:pt x="10" y="182"/>
                </a:lnTo>
                <a:lnTo>
                  <a:pt x="0" y="196"/>
                </a:lnTo>
                <a:lnTo>
                  <a:pt x="0" y="196"/>
                </a:lnTo>
                <a:lnTo>
                  <a:pt x="2" y="222"/>
                </a:lnTo>
                <a:lnTo>
                  <a:pt x="2" y="222"/>
                </a:lnTo>
                <a:lnTo>
                  <a:pt x="24" y="240"/>
                </a:lnTo>
                <a:lnTo>
                  <a:pt x="32" y="266"/>
                </a:lnTo>
                <a:lnTo>
                  <a:pt x="32" y="266"/>
                </a:lnTo>
                <a:lnTo>
                  <a:pt x="22" y="284"/>
                </a:lnTo>
                <a:lnTo>
                  <a:pt x="22" y="284"/>
                </a:lnTo>
                <a:lnTo>
                  <a:pt x="34" y="304"/>
                </a:lnTo>
                <a:lnTo>
                  <a:pt x="34" y="304"/>
                </a:lnTo>
                <a:lnTo>
                  <a:pt x="22" y="330"/>
                </a:lnTo>
                <a:lnTo>
                  <a:pt x="22" y="330"/>
                </a:lnTo>
                <a:lnTo>
                  <a:pt x="20" y="344"/>
                </a:lnTo>
                <a:lnTo>
                  <a:pt x="20" y="344"/>
                </a:lnTo>
                <a:lnTo>
                  <a:pt x="26" y="354"/>
                </a:lnTo>
                <a:lnTo>
                  <a:pt x="26" y="354"/>
                </a:lnTo>
                <a:lnTo>
                  <a:pt x="20" y="370"/>
                </a:lnTo>
                <a:lnTo>
                  <a:pt x="20" y="370"/>
                </a:lnTo>
                <a:lnTo>
                  <a:pt x="42" y="390"/>
                </a:lnTo>
                <a:lnTo>
                  <a:pt x="42" y="390"/>
                </a:lnTo>
                <a:lnTo>
                  <a:pt x="42" y="390"/>
                </a:lnTo>
                <a:close/>
              </a:path>
            </a:pathLst>
          </a:custGeom>
          <a:solidFill>
            <a:srgbClr val="88A3CB"/>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endParaRPr>
          </a:p>
        </p:txBody>
      </p:sp>
      <p:sp>
        <p:nvSpPr>
          <p:cNvPr id="130084" name="Freeform 36"/>
          <p:cNvSpPr>
            <a:spLocks/>
          </p:cNvSpPr>
          <p:nvPr/>
        </p:nvSpPr>
        <p:spPr bwMode="auto">
          <a:xfrm>
            <a:off x="3415681" y="3953161"/>
            <a:ext cx="848160" cy="397440"/>
          </a:xfrm>
          <a:custGeom>
            <a:avLst/>
            <a:gdLst>
              <a:gd name="T0" fmla="*/ 0 w 592"/>
              <a:gd name="T1" fmla="*/ 176 h 278"/>
              <a:gd name="T2" fmla="*/ 16 w 592"/>
              <a:gd name="T3" fmla="*/ 180 h 278"/>
              <a:gd name="T4" fmla="*/ 20 w 592"/>
              <a:gd name="T5" fmla="*/ 198 h 278"/>
              <a:gd name="T6" fmla="*/ 36 w 592"/>
              <a:gd name="T7" fmla="*/ 202 h 278"/>
              <a:gd name="T8" fmla="*/ 62 w 592"/>
              <a:gd name="T9" fmla="*/ 208 h 278"/>
              <a:gd name="T10" fmla="*/ 96 w 592"/>
              <a:gd name="T11" fmla="*/ 212 h 278"/>
              <a:gd name="T12" fmla="*/ 110 w 592"/>
              <a:gd name="T13" fmla="*/ 204 h 278"/>
              <a:gd name="T14" fmla="*/ 146 w 592"/>
              <a:gd name="T15" fmla="*/ 206 h 278"/>
              <a:gd name="T16" fmla="*/ 166 w 592"/>
              <a:gd name="T17" fmla="*/ 194 h 278"/>
              <a:gd name="T18" fmla="*/ 194 w 592"/>
              <a:gd name="T19" fmla="*/ 188 h 278"/>
              <a:gd name="T20" fmla="*/ 196 w 592"/>
              <a:gd name="T21" fmla="*/ 216 h 278"/>
              <a:gd name="T22" fmla="*/ 216 w 592"/>
              <a:gd name="T23" fmla="*/ 244 h 278"/>
              <a:gd name="T24" fmla="*/ 234 w 592"/>
              <a:gd name="T25" fmla="*/ 246 h 278"/>
              <a:gd name="T26" fmla="*/ 252 w 592"/>
              <a:gd name="T27" fmla="*/ 240 h 278"/>
              <a:gd name="T28" fmla="*/ 270 w 592"/>
              <a:gd name="T29" fmla="*/ 246 h 278"/>
              <a:gd name="T30" fmla="*/ 274 w 592"/>
              <a:gd name="T31" fmla="*/ 256 h 278"/>
              <a:gd name="T32" fmla="*/ 304 w 592"/>
              <a:gd name="T33" fmla="*/ 262 h 278"/>
              <a:gd name="T34" fmla="*/ 316 w 592"/>
              <a:gd name="T35" fmla="*/ 276 h 278"/>
              <a:gd name="T36" fmla="*/ 348 w 592"/>
              <a:gd name="T37" fmla="*/ 278 h 278"/>
              <a:gd name="T38" fmla="*/ 408 w 592"/>
              <a:gd name="T39" fmla="*/ 274 h 278"/>
              <a:gd name="T40" fmla="*/ 464 w 592"/>
              <a:gd name="T41" fmla="*/ 260 h 278"/>
              <a:gd name="T42" fmla="*/ 496 w 592"/>
              <a:gd name="T43" fmla="*/ 262 h 278"/>
              <a:gd name="T44" fmla="*/ 494 w 592"/>
              <a:gd name="T45" fmla="*/ 248 h 278"/>
              <a:gd name="T46" fmla="*/ 500 w 592"/>
              <a:gd name="T47" fmla="*/ 236 h 278"/>
              <a:gd name="T48" fmla="*/ 500 w 592"/>
              <a:gd name="T49" fmla="*/ 236 h 278"/>
              <a:gd name="T50" fmla="*/ 510 w 592"/>
              <a:gd name="T51" fmla="*/ 228 h 278"/>
              <a:gd name="T52" fmla="*/ 544 w 592"/>
              <a:gd name="T53" fmla="*/ 216 h 278"/>
              <a:gd name="T54" fmla="*/ 554 w 592"/>
              <a:gd name="T55" fmla="*/ 184 h 278"/>
              <a:gd name="T56" fmla="*/ 550 w 592"/>
              <a:gd name="T57" fmla="*/ 148 h 278"/>
              <a:gd name="T58" fmla="*/ 572 w 592"/>
              <a:gd name="T59" fmla="*/ 150 h 278"/>
              <a:gd name="T60" fmla="*/ 582 w 592"/>
              <a:gd name="T61" fmla="*/ 146 h 278"/>
              <a:gd name="T62" fmla="*/ 572 w 592"/>
              <a:gd name="T63" fmla="*/ 92 h 278"/>
              <a:gd name="T64" fmla="*/ 564 w 592"/>
              <a:gd name="T65" fmla="*/ 46 h 278"/>
              <a:gd name="T66" fmla="*/ 556 w 592"/>
              <a:gd name="T67" fmla="*/ 36 h 278"/>
              <a:gd name="T68" fmla="*/ 510 w 592"/>
              <a:gd name="T69" fmla="*/ 32 h 278"/>
              <a:gd name="T70" fmla="*/ 486 w 592"/>
              <a:gd name="T71" fmla="*/ 24 h 278"/>
              <a:gd name="T72" fmla="*/ 456 w 592"/>
              <a:gd name="T73" fmla="*/ 2 h 278"/>
              <a:gd name="T74" fmla="*/ 444 w 592"/>
              <a:gd name="T75" fmla="*/ 0 h 278"/>
              <a:gd name="T76" fmla="*/ 356 w 592"/>
              <a:gd name="T77" fmla="*/ 40 h 278"/>
              <a:gd name="T78" fmla="*/ 342 w 592"/>
              <a:gd name="T79" fmla="*/ 30 h 278"/>
              <a:gd name="T80" fmla="*/ 342 w 592"/>
              <a:gd name="T81" fmla="*/ 30 h 278"/>
              <a:gd name="T82" fmla="*/ 330 w 592"/>
              <a:gd name="T83" fmla="*/ 52 h 278"/>
              <a:gd name="T84" fmla="*/ 304 w 592"/>
              <a:gd name="T85" fmla="*/ 54 h 278"/>
              <a:gd name="T86" fmla="*/ 268 w 592"/>
              <a:gd name="T87" fmla="*/ 78 h 278"/>
              <a:gd name="T88" fmla="*/ 266 w 592"/>
              <a:gd name="T89" fmla="*/ 96 h 278"/>
              <a:gd name="T90" fmla="*/ 276 w 592"/>
              <a:gd name="T91" fmla="*/ 154 h 278"/>
              <a:gd name="T92" fmla="*/ 248 w 592"/>
              <a:gd name="T93" fmla="*/ 152 h 278"/>
              <a:gd name="T94" fmla="*/ 236 w 592"/>
              <a:gd name="T95" fmla="*/ 138 h 278"/>
              <a:gd name="T96" fmla="*/ 208 w 592"/>
              <a:gd name="T97" fmla="*/ 128 h 278"/>
              <a:gd name="T98" fmla="*/ 168 w 592"/>
              <a:gd name="T99" fmla="*/ 146 h 278"/>
              <a:gd name="T100" fmla="*/ 148 w 592"/>
              <a:gd name="T101" fmla="*/ 144 h 278"/>
              <a:gd name="T102" fmla="*/ 116 w 592"/>
              <a:gd name="T103" fmla="*/ 154 h 278"/>
              <a:gd name="T104" fmla="*/ 92 w 592"/>
              <a:gd name="T105" fmla="*/ 136 h 278"/>
              <a:gd name="T106" fmla="*/ 74 w 592"/>
              <a:gd name="T107" fmla="*/ 134 h 278"/>
              <a:gd name="T108" fmla="*/ 46 w 592"/>
              <a:gd name="T109" fmla="*/ 168 h 278"/>
              <a:gd name="T110" fmla="*/ 28 w 592"/>
              <a:gd name="T111" fmla="*/ 148 h 278"/>
              <a:gd name="T112" fmla="*/ 24 w 592"/>
              <a:gd name="T113" fmla="*/ 124 h 278"/>
              <a:gd name="T114" fmla="*/ 18 w 592"/>
              <a:gd name="T115" fmla="*/ 118 h 278"/>
              <a:gd name="T116" fmla="*/ 4 w 592"/>
              <a:gd name="T117" fmla="*/ 152 h 278"/>
              <a:gd name="T118" fmla="*/ 0 w 592"/>
              <a:gd name="T119" fmla="*/ 156 h 278"/>
              <a:gd name="T120" fmla="*/ 0 w 592"/>
              <a:gd name="T121" fmla="*/ 17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2" h="278">
                <a:moveTo>
                  <a:pt x="0" y="176"/>
                </a:moveTo>
                <a:lnTo>
                  <a:pt x="0" y="176"/>
                </a:lnTo>
                <a:lnTo>
                  <a:pt x="16" y="180"/>
                </a:lnTo>
                <a:lnTo>
                  <a:pt x="16" y="180"/>
                </a:lnTo>
                <a:lnTo>
                  <a:pt x="20" y="198"/>
                </a:lnTo>
                <a:lnTo>
                  <a:pt x="20" y="198"/>
                </a:lnTo>
                <a:lnTo>
                  <a:pt x="36" y="202"/>
                </a:lnTo>
                <a:lnTo>
                  <a:pt x="36" y="202"/>
                </a:lnTo>
                <a:lnTo>
                  <a:pt x="64" y="186"/>
                </a:lnTo>
                <a:lnTo>
                  <a:pt x="62" y="208"/>
                </a:lnTo>
                <a:lnTo>
                  <a:pt x="62" y="208"/>
                </a:lnTo>
                <a:lnTo>
                  <a:pt x="96" y="212"/>
                </a:lnTo>
                <a:lnTo>
                  <a:pt x="96" y="212"/>
                </a:lnTo>
                <a:lnTo>
                  <a:pt x="110" y="204"/>
                </a:lnTo>
                <a:lnTo>
                  <a:pt x="110" y="204"/>
                </a:lnTo>
                <a:lnTo>
                  <a:pt x="146" y="206"/>
                </a:lnTo>
                <a:lnTo>
                  <a:pt x="146" y="206"/>
                </a:lnTo>
                <a:lnTo>
                  <a:pt x="166" y="194"/>
                </a:lnTo>
                <a:lnTo>
                  <a:pt x="190" y="190"/>
                </a:lnTo>
                <a:lnTo>
                  <a:pt x="194" y="188"/>
                </a:lnTo>
                <a:lnTo>
                  <a:pt x="194" y="188"/>
                </a:lnTo>
                <a:lnTo>
                  <a:pt x="196" y="216"/>
                </a:lnTo>
                <a:lnTo>
                  <a:pt x="196" y="216"/>
                </a:lnTo>
                <a:lnTo>
                  <a:pt x="216" y="244"/>
                </a:lnTo>
                <a:lnTo>
                  <a:pt x="216" y="244"/>
                </a:lnTo>
                <a:lnTo>
                  <a:pt x="234" y="246"/>
                </a:lnTo>
                <a:lnTo>
                  <a:pt x="234" y="246"/>
                </a:lnTo>
                <a:lnTo>
                  <a:pt x="252" y="240"/>
                </a:lnTo>
                <a:lnTo>
                  <a:pt x="270" y="246"/>
                </a:lnTo>
                <a:lnTo>
                  <a:pt x="270" y="246"/>
                </a:lnTo>
                <a:lnTo>
                  <a:pt x="274" y="256"/>
                </a:lnTo>
                <a:lnTo>
                  <a:pt x="274" y="256"/>
                </a:lnTo>
                <a:lnTo>
                  <a:pt x="294" y="256"/>
                </a:lnTo>
                <a:lnTo>
                  <a:pt x="304" y="262"/>
                </a:lnTo>
                <a:lnTo>
                  <a:pt x="316" y="276"/>
                </a:lnTo>
                <a:lnTo>
                  <a:pt x="316" y="276"/>
                </a:lnTo>
                <a:lnTo>
                  <a:pt x="348" y="278"/>
                </a:lnTo>
                <a:lnTo>
                  <a:pt x="348" y="278"/>
                </a:lnTo>
                <a:lnTo>
                  <a:pt x="408" y="274"/>
                </a:lnTo>
                <a:lnTo>
                  <a:pt x="408" y="274"/>
                </a:lnTo>
                <a:lnTo>
                  <a:pt x="428" y="260"/>
                </a:lnTo>
                <a:lnTo>
                  <a:pt x="464" y="260"/>
                </a:lnTo>
                <a:lnTo>
                  <a:pt x="464" y="260"/>
                </a:lnTo>
                <a:lnTo>
                  <a:pt x="496" y="262"/>
                </a:lnTo>
                <a:lnTo>
                  <a:pt x="496" y="262"/>
                </a:lnTo>
                <a:lnTo>
                  <a:pt x="494" y="248"/>
                </a:lnTo>
                <a:lnTo>
                  <a:pt x="494" y="248"/>
                </a:lnTo>
                <a:lnTo>
                  <a:pt x="500" y="236"/>
                </a:lnTo>
                <a:lnTo>
                  <a:pt x="500" y="236"/>
                </a:lnTo>
                <a:lnTo>
                  <a:pt x="500" y="236"/>
                </a:lnTo>
                <a:lnTo>
                  <a:pt x="510" y="228"/>
                </a:lnTo>
                <a:lnTo>
                  <a:pt x="510" y="228"/>
                </a:lnTo>
                <a:lnTo>
                  <a:pt x="544" y="216"/>
                </a:lnTo>
                <a:lnTo>
                  <a:pt x="544" y="216"/>
                </a:lnTo>
                <a:lnTo>
                  <a:pt x="554" y="184"/>
                </a:lnTo>
                <a:lnTo>
                  <a:pt x="554" y="184"/>
                </a:lnTo>
                <a:lnTo>
                  <a:pt x="550" y="148"/>
                </a:lnTo>
                <a:lnTo>
                  <a:pt x="550" y="148"/>
                </a:lnTo>
                <a:lnTo>
                  <a:pt x="572" y="150"/>
                </a:lnTo>
                <a:lnTo>
                  <a:pt x="572" y="150"/>
                </a:lnTo>
                <a:lnTo>
                  <a:pt x="582" y="146"/>
                </a:lnTo>
                <a:lnTo>
                  <a:pt x="582" y="146"/>
                </a:lnTo>
                <a:lnTo>
                  <a:pt x="592" y="128"/>
                </a:lnTo>
                <a:lnTo>
                  <a:pt x="572" y="92"/>
                </a:lnTo>
                <a:lnTo>
                  <a:pt x="572" y="92"/>
                </a:lnTo>
                <a:lnTo>
                  <a:pt x="564" y="46"/>
                </a:lnTo>
                <a:lnTo>
                  <a:pt x="564" y="46"/>
                </a:lnTo>
                <a:lnTo>
                  <a:pt x="556" y="36"/>
                </a:lnTo>
                <a:lnTo>
                  <a:pt x="556" y="36"/>
                </a:lnTo>
                <a:lnTo>
                  <a:pt x="510" y="32"/>
                </a:lnTo>
                <a:lnTo>
                  <a:pt x="486" y="24"/>
                </a:lnTo>
                <a:lnTo>
                  <a:pt x="486" y="24"/>
                </a:lnTo>
                <a:lnTo>
                  <a:pt x="456" y="2"/>
                </a:lnTo>
                <a:lnTo>
                  <a:pt x="456" y="2"/>
                </a:lnTo>
                <a:lnTo>
                  <a:pt x="444" y="0"/>
                </a:lnTo>
                <a:lnTo>
                  <a:pt x="444" y="0"/>
                </a:lnTo>
                <a:lnTo>
                  <a:pt x="418" y="40"/>
                </a:lnTo>
                <a:lnTo>
                  <a:pt x="356" y="40"/>
                </a:lnTo>
                <a:lnTo>
                  <a:pt x="342" y="30"/>
                </a:lnTo>
                <a:lnTo>
                  <a:pt x="342" y="30"/>
                </a:lnTo>
                <a:lnTo>
                  <a:pt x="342" y="30"/>
                </a:lnTo>
                <a:lnTo>
                  <a:pt x="342" y="30"/>
                </a:lnTo>
                <a:lnTo>
                  <a:pt x="330" y="52"/>
                </a:lnTo>
                <a:lnTo>
                  <a:pt x="330" y="52"/>
                </a:lnTo>
                <a:lnTo>
                  <a:pt x="304" y="54"/>
                </a:lnTo>
                <a:lnTo>
                  <a:pt x="304" y="54"/>
                </a:lnTo>
                <a:lnTo>
                  <a:pt x="268" y="78"/>
                </a:lnTo>
                <a:lnTo>
                  <a:pt x="268" y="78"/>
                </a:lnTo>
                <a:lnTo>
                  <a:pt x="266" y="96"/>
                </a:lnTo>
                <a:lnTo>
                  <a:pt x="266" y="96"/>
                </a:lnTo>
                <a:lnTo>
                  <a:pt x="272" y="114"/>
                </a:lnTo>
                <a:lnTo>
                  <a:pt x="276" y="154"/>
                </a:lnTo>
                <a:lnTo>
                  <a:pt x="248" y="152"/>
                </a:lnTo>
                <a:lnTo>
                  <a:pt x="248" y="152"/>
                </a:lnTo>
                <a:lnTo>
                  <a:pt x="236" y="138"/>
                </a:lnTo>
                <a:lnTo>
                  <a:pt x="236" y="138"/>
                </a:lnTo>
                <a:lnTo>
                  <a:pt x="208" y="128"/>
                </a:lnTo>
                <a:lnTo>
                  <a:pt x="208" y="128"/>
                </a:lnTo>
                <a:lnTo>
                  <a:pt x="168" y="146"/>
                </a:lnTo>
                <a:lnTo>
                  <a:pt x="168" y="146"/>
                </a:lnTo>
                <a:lnTo>
                  <a:pt x="148" y="144"/>
                </a:lnTo>
                <a:lnTo>
                  <a:pt x="148" y="144"/>
                </a:lnTo>
                <a:lnTo>
                  <a:pt x="116" y="154"/>
                </a:lnTo>
                <a:lnTo>
                  <a:pt x="116" y="154"/>
                </a:lnTo>
                <a:lnTo>
                  <a:pt x="92" y="136"/>
                </a:lnTo>
                <a:lnTo>
                  <a:pt x="92" y="136"/>
                </a:lnTo>
                <a:lnTo>
                  <a:pt x="74" y="134"/>
                </a:lnTo>
                <a:lnTo>
                  <a:pt x="74" y="134"/>
                </a:lnTo>
                <a:lnTo>
                  <a:pt x="68" y="154"/>
                </a:lnTo>
                <a:lnTo>
                  <a:pt x="46" y="168"/>
                </a:lnTo>
                <a:lnTo>
                  <a:pt x="28" y="148"/>
                </a:lnTo>
                <a:lnTo>
                  <a:pt x="28" y="148"/>
                </a:lnTo>
                <a:lnTo>
                  <a:pt x="24" y="124"/>
                </a:lnTo>
                <a:lnTo>
                  <a:pt x="24" y="124"/>
                </a:lnTo>
                <a:lnTo>
                  <a:pt x="18" y="118"/>
                </a:lnTo>
                <a:lnTo>
                  <a:pt x="18" y="118"/>
                </a:lnTo>
                <a:lnTo>
                  <a:pt x="0" y="130"/>
                </a:lnTo>
                <a:lnTo>
                  <a:pt x="4" y="152"/>
                </a:lnTo>
                <a:lnTo>
                  <a:pt x="4" y="152"/>
                </a:lnTo>
                <a:lnTo>
                  <a:pt x="0" y="156"/>
                </a:lnTo>
                <a:lnTo>
                  <a:pt x="0" y="176"/>
                </a:lnTo>
                <a:lnTo>
                  <a:pt x="0" y="176"/>
                </a:lnTo>
                <a:close/>
              </a:path>
            </a:pathLst>
          </a:custGeom>
          <a:solidFill>
            <a:srgbClr val="B3B3B3"/>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endParaRPr>
          </a:p>
        </p:txBody>
      </p:sp>
      <p:sp>
        <p:nvSpPr>
          <p:cNvPr id="130085" name="Freeform 37"/>
          <p:cNvSpPr>
            <a:spLocks/>
          </p:cNvSpPr>
          <p:nvPr/>
        </p:nvSpPr>
        <p:spPr bwMode="auto">
          <a:xfrm>
            <a:off x="3749761" y="3604681"/>
            <a:ext cx="695520" cy="404640"/>
          </a:xfrm>
          <a:custGeom>
            <a:avLst/>
            <a:gdLst>
              <a:gd name="T0" fmla="*/ 70 w 486"/>
              <a:gd name="T1" fmla="*/ 196 h 282"/>
              <a:gd name="T2" fmla="*/ 80 w 486"/>
              <a:gd name="T3" fmla="*/ 232 h 282"/>
              <a:gd name="T4" fmla="*/ 106 w 486"/>
              <a:gd name="T5" fmla="*/ 256 h 282"/>
              <a:gd name="T6" fmla="*/ 114 w 486"/>
              <a:gd name="T7" fmla="*/ 264 h 282"/>
              <a:gd name="T8" fmla="*/ 112 w 486"/>
              <a:gd name="T9" fmla="*/ 266 h 282"/>
              <a:gd name="T10" fmla="*/ 114 w 486"/>
              <a:gd name="T11" fmla="*/ 268 h 282"/>
              <a:gd name="T12" fmla="*/ 126 w 486"/>
              <a:gd name="T13" fmla="*/ 276 h 282"/>
              <a:gd name="T14" fmla="*/ 182 w 486"/>
              <a:gd name="T15" fmla="*/ 274 h 282"/>
              <a:gd name="T16" fmla="*/ 226 w 486"/>
              <a:gd name="T17" fmla="*/ 238 h 282"/>
              <a:gd name="T18" fmla="*/ 258 w 486"/>
              <a:gd name="T19" fmla="*/ 260 h 282"/>
              <a:gd name="T20" fmla="*/ 278 w 486"/>
              <a:gd name="T21" fmla="*/ 268 h 282"/>
              <a:gd name="T22" fmla="*/ 328 w 486"/>
              <a:gd name="T23" fmla="*/ 272 h 282"/>
              <a:gd name="T24" fmla="*/ 348 w 486"/>
              <a:gd name="T25" fmla="*/ 270 h 282"/>
              <a:gd name="T26" fmla="*/ 412 w 486"/>
              <a:gd name="T27" fmla="*/ 264 h 282"/>
              <a:gd name="T28" fmla="*/ 428 w 486"/>
              <a:gd name="T29" fmla="*/ 248 h 282"/>
              <a:gd name="T30" fmla="*/ 458 w 486"/>
              <a:gd name="T31" fmla="*/ 198 h 282"/>
              <a:gd name="T32" fmla="*/ 486 w 486"/>
              <a:gd name="T33" fmla="*/ 192 h 282"/>
              <a:gd name="T34" fmla="*/ 484 w 486"/>
              <a:gd name="T35" fmla="*/ 184 h 282"/>
              <a:gd name="T36" fmla="*/ 466 w 486"/>
              <a:gd name="T37" fmla="*/ 170 h 282"/>
              <a:gd name="T38" fmla="*/ 470 w 486"/>
              <a:gd name="T39" fmla="*/ 152 h 282"/>
              <a:gd name="T40" fmla="*/ 456 w 486"/>
              <a:gd name="T41" fmla="*/ 150 h 282"/>
              <a:gd name="T42" fmla="*/ 432 w 486"/>
              <a:gd name="T43" fmla="*/ 124 h 282"/>
              <a:gd name="T44" fmla="*/ 408 w 486"/>
              <a:gd name="T45" fmla="*/ 126 h 282"/>
              <a:gd name="T46" fmla="*/ 400 w 486"/>
              <a:gd name="T47" fmla="*/ 110 h 282"/>
              <a:gd name="T48" fmla="*/ 404 w 486"/>
              <a:gd name="T49" fmla="*/ 96 h 282"/>
              <a:gd name="T50" fmla="*/ 384 w 486"/>
              <a:gd name="T51" fmla="*/ 90 h 282"/>
              <a:gd name="T52" fmla="*/ 370 w 486"/>
              <a:gd name="T53" fmla="*/ 88 h 282"/>
              <a:gd name="T54" fmla="*/ 342 w 486"/>
              <a:gd name="T55" fmla="*/ 116 h 282"/>
              <a:gd name="T56" fmla="*/ 324 w 486"/>
              <a:gd name="T57" fmla="*/ 106 h 282"/>
              <a:gd name="T58" fmla="*/ 312 w 486"/>
              <a:gd name="T59" fmla="*/ 82 h 282"/>
              <a:gd name="T60" fmla="*/ 298 w 486"/>
              <a:gd name="T61" fmla="*/ 70 h 282"/>
              <a:gd name="T62" fmla="*/ 302 w 486"/>
              <a:gd name="T63" fmla="*/ 54 h 282"/>
              <a:gd name="T64" fmla="*/ 300 w 486"/>
              <a:gd name="T65" fmla="*/ 48 h 282"/>
              <a:gd name="T66" fmla="*/ 280 w 486"/>
              <a:gd name="T67" fmla="*/ 50 h 282"/>
              <a:gd name="T68" fmla="*/ 266 w 486"/>
              <a:gd name="T69" fmla="*/ 34 h 282"/>
              <a:gd name="T70" fmla="*/ 234 w 486"/>
              <a:gd name="T71" fmla="*/ 26 h 282"/>
              <a:gd name="T72" fmla="*/ 230 w 486"/>
              <a:gd name="T73" fmla="*/ 10 h 282"/>
              <a:gd name="T74" fmla="*/ 218 w 486"/>
              <a:gd name="T75" fmla="*/ 6 h 282"/>
              <a:gd name="T76" fmla="*/ 198 w 486"/>
              <a:gd name="T77" fmla="*/ 18 h 282"/>
              <a:gd name="T78" fmla="*/ 198 w 486"/>
              <a:gd name="T79" fmla="*/ 4 h 282"/>
              <a:gd name="T80" fmla="*/ 168 w 486"/>
              <a:gd name="T81" fmla="*/ 0 h 282"/>
              <a:gd name="T82" fmla="*/ 152 w 486"/>
              <a:gd name="T83" fmla="*/ 26 h 282"/>
              <a:gd name="T84" fmla="*/ 118 w 486"/>
              <a:gd name="T85" fmla="*/ 26 h 282"/>
              <a:gd name="T86" fmla="*/ 106 w 486"/>
              <a:gd name="T87" fmla="*/ 38 h 282"/>
              <a:gd name="T88" fmla="*/ 82 w 486"/>
              <a:gd name="T89" fmla="*/ 38 h 282"/>
              <a:gd name="T90" fmla="*/ 72 w 486"/>
              <a:gd name="T91" fmla="*/ 54 h 282"/>
              <a:gd name="T92" fmla="*/ 44 w 486"/>
              <a:gd name="T93" fmla="*/ 58 h 282"/>
              <a:gd name="T94" fmla="*/ 34 w 486"/>
              <a:gd name="T95" fmla="*/ 68 h 282"/>
              <a:gd name="T96" fmla="*/ 18 w 486"/>
              <a:gd name="T97" fmla="*/ 76 h 282"/>
              <a:gd name="T98" fmla="*/ 4 w 486"/>
              <a:gd name="T99" fmla="*/ 76 h 282"/>
              <a:gd name="T100" fmla="*/ 0 w 486"/>
              <a:gd name="T101" fmla="*/ 82 h 282"/>
              <a:gd name="T102" fmla="*/ 12 w 486"/>
              <a:gd name="T103" fmla="*/ 102 h 282"/>
              <a:gd name="T104" fmla="*/ 28 w 486"/>
              <a:gd name="T105" fmla="*/ 118 h 282"/>
              <a:gd name="T106" fmla="*/ 28 w 486"/>
              <a:gd name="T107" fmla="*/ 160 h 282"/>
              <a:gd name="T108" fmla="*/ 70 w 486"/>
              <a:gd name="T109" fmla="*/ 19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6" h="282">
                <a:moveTo>
                  <a:pt x="70" y="196"/>
                </a:moveTo>
                <a:lnTo>
                  <a:pt x="70" y="196"/>
                </a:lnTo>
                <a:lnTo>
                  <a:pt x="80" y="232"/>
                </a:lnTo>
                <a:lnTo>
                  <a:pt x="80" y="232"/>
                </a:lnTo>
                <a:lnTo>
                  <a:pt x="106" y="256"/>
                </a:lnTo>
                <a:lnTo>
                  <a:pt x="106" y="256"/>
                </a:lnTo>
                <a:lnTo>
                  <a:pt x="112" y="264"/>
                </a:lnTo>
                <a:lnTo>
                  <a:pt x="114" y="264"/>
                </a:lnTo>
                <a:lnTo>
                  <a:pt x="112" y="266"/>
                </a:lnTo>
                <a:lnTo>
                  <a:pt x="112" y="266"/>
                </a:lnTo>
                <a:lnTo>
                  <a:pt x="114" y="268"/>
                </a:lnTo>
                <a:lnTo>
                  <a:pt x="114" y="268"/>
                </a:lnTo>
                <a:lnTo>
                  <a:pt x="126" y="276"/>
                </a:lnTo>
                <a:lnTo>
                  <a:pt x="126" y="276"/>
                </a:lnTo>
                <a:lnTo>
                  <a:pt x="182" y="274"/>
                </a:lnTo>
                <a:lnTo>
                  <a:pt x="182" y="274"/>
                </a:lnTo>
                <a:lnTo>
                  <a:pt x="208" y="236"/>
                </a:lnTo>
                <a:lnTo>
                  <a:pt x="226" y="238"/>
                </a:lnTo>
                <a:lnTo>
                  <a:pt x="226" y="238"/>
                </a:lnTo>
                <a:lnTo>
                  <a:pt x="258" y="260"/>
                </a:lnTo>
                <a:lnTo>
                  <a:pt x="258" y="260"/>
                </a:lnTo>
                <a:lnTo>
                  <a:pt x="278" y="268"/>
                </a:lnTo>
                <a:lnTo>
                  <a:pt x="278" y="268"/>
                </a:lnTo>
                <a:lnTo>
                  <a:pt x="328" y="272"/>
                </a:lnTo>
                <a:lnTo>
                  <a:pt x="336" y="282"/>
                </a:lnTo>
                <a:lnTo>
                  <a:pt x="348" y="270"/>
                </a:lnTo>
                <a:lnTo>
                  <a:pt x="348" y="270"/>
                </a:lnTo>
                <a:lnTo>
                  <a:pt x="412" y="264"/>
                </a:lnTo>
                <a:lnTo>
                  <a:pt x="428" y="248"/>
                </a:lnTo>
                <a:lnTo>
                  <a:pt x="428" y="248"/>
                </a:lnTo>
                <a:lnTo>
                  <a:pt x="448" y="206"/>
                </a:lnTo>
                <a:lnTo>
                  <a:pt x="458" y="198"/>
                </a:lnTo>
                <a:lnTo>
                  <a:pt x="460" y="198"/>
                </a:lnTo>
                <a:lnTo>
                  <a:pt x="486" y="192"/>
                </a:lnTo>
                <a:lnTo>
                  <a:pt x="486" y="192"/>
                </a:lnTo>
                <a:lnTo>
                  <a:pt x="484" y="184"/>
                </a:lnTo>
                <a:lnTo>
                  <a:pt x="484" y="184"/>
                </a:lnTo>
                <a:lnTo>
                  <a:pt x="466" y="170"/>
                </a:lnTo>
                <a:lnTo>
                  <a:pt x="466" y="170"/>
                </a:lnTo>
                <a:lnTo>
                  <a:pt x="470" y="152"/>
                </a:lnTo>
                <a:lnTo>
                  <a:pt x="470" y="152"/>
                </a:lnTo>
                <a:lnTo>
                  <a:pt x="456" y="150"/>
                </a:lnTo>
                <a:lnTo>
                  <a:pt x="456" y="150"/>
                </a:lnTo>
                <a:lnTo>
                  <a:pt x="432" y="124"/>
                </a:lnTo>
                <a:lnTo>
                  <a:pt x="432" y="124"/>
                </a:lnTo>
                <a:lnTo>
                  <a:pt x="408" y="126"/>
                </a:lnTo>
                <a:lnTo>
                  <a:pt x="400" y="110"/>
                </a:lnTo>
                <a:lnTo>
                  <a:pt x="400" y="110"/>
                </a:lnTo>
                <a:lnTo>
                  <a:pt x="404" y="96"/>
                </a:lnTo>
                <a:lnTo>
                  <a:pt x="404" y="96"/>
                </a:lnTo>
                <a:lnTo>
                  <a:pt x="384" y="90"/>
                </a:lnTo>
                <a:lnTo>
                  <a:pt x="384" y="90"/>
                </a:lnTo>
                <a:lnTo>
                  <a:pt x="370" y="88"/>
                </a:lnTo>
                <a:lnTo>
                  <a:pt x="370" y="88"/>
                </a:lnTo>
                <a:lnTo>
                  <a:pt x="370" y="112"/>
                </a:lnTo>
                <a:lnTo>
                  <a:pt x="342" y="116"/>
                </a:lnTo>
                <a:lnTo>
                  <a:pt x="324" y="106"/>
                </a:lnTo>
                <a:lnTo>
                  <a:pt x="324" y="106"/>
                </a:lnTo>
                <a:lnTo>
                  <a:pt x="312" y="82"/>
                </a:lnTo>
                <a:lnTo>
                  <a:pt x="312" y="82"/>
                </a:lnTo>
                <a:lnTo>
                  <a:pt x="298" y="70"/>
                </a:lnTo>
                <a:lnTo>
                  <a:pt x="298" y="70"/>
                </a:lnTo>
                <a:lnTo>
                  <a:pt x="302" y="54"/>
                </a:lnTo>
                <a:lnTo>
                  <a:pt x="302" y="54"/>
                </a:lnTo>
                <a:lnTo>
                  <a:pt x="300" y="48"/>
                </a:lnTo>
                <a:lnTo>
                  <a:pt x="300" y="48"/>
                </a:lnTo>
                <a:lnTo>
                  <a:pt x="280" y="50"/>
                </a:lnTo>
                <a:lnTo>
                  <a:pt x="280" y="50"/>
                </a:lnTo>
                <a:lnTo>
                  <a:pt x="266" y="34"/>
                </a:lnTo>
                <a:lnTo>
                  <a:pt x="266" y="34"/>
                </a:lnTo>
                <a:lnTo>
                  <a:pt x="234" y="26"/>
                </a:lnTo>
                <a:lnTo>
                  <a:pt x="234" y="26"/>
                </a:lnTo>
                <a:lnTo>
                  <a:pt x="230" y="10"/>
                </a:lnTo>
                <a:lnTo>
                  <a:pt x="230" y="10"/>
                </a:lnTo>
                <a:lnTo>
                  <a:pt x="218" y="6"/>
                </a:lnTo>
                <a:lnTo>
                  <a:pt x="218" y="6"/>
                </a:lnTo>
                <a:lnTo>
                  <a:pt x="216" y="22"/>
                </a:lnTo>
                <a:lnTo>
                  <a:pt x="198" y="18"/>
                </a:lnTo>
                <a:lnTo>
                  <a:pt x="198" y="4"/>
                </a:lnTo>
                <a:lnTo>
                  <a:pt x="198" y="4"/>
                </a:lnTo>
                <a:lnTo>
                  <a:pt x="168" y="0"/>
                </a:lnTo>
                <a:lnTo>
                  <a:pt x="168" y="0"/>
                </a:lnTo>
                <a:lnTo>
                  <a:pt x="166" y="14"/>
                </a:lnTo>
                <a:lnTo>
                  <a:pt x="152" y="26"/>
                </a:lnTo>
                <a:lnTo>
                  <a:pt x="152" y="26"/>
                </a:lnTo>
                <a:lnTo>
                  <a:pt x="118" y="26"/>
                </a:lnTo>
                <a:lnTo>
                  <a:pt x="118" y="26"/>
                </a:lnTo>
                <a:lnTo>
                  <a:pt x="106" y="38"/>
                </a:lnTo>
                <a:lnTo>
                  <a:pt x="106" y="38"/>
                </a:lnTo>
                <a:lnTo>
                  <a:pt x="82" y="38"/>
                </a:lnTo>
                <a:lnTo>
                  <a:pt x="82" y="38"/>
                </a:lnTo>
                <a:lnTo>
                  <a:pt x="72" y="54"/>
                </a:lnTo>
                <a:lnTo>
                  <a:pt x="72" y="54"/>
                </a:lnTo>
                <a:lnTo>
                  <a:pt x="44" y="58"/>
                </a:lnTo>
                <a:lnTo>
                  <a:pt x="44" y="58"/>
                </a:lnTo>
                <a:lnTo>
                  <a:pt x="34" y="68"/>
                </a:lnTo>
                <a:lnTo>
                  <a:pt x="18" y="76"/>
                </a:lnTo>
                <a:lnTo>
                  <a:pt x="18" y="76"/>
                </a:lnTo>
                <a:lnTo>
                  <a:pt x="4" y="76"/>
                </a:lnTo>
                <a:lnTo>
                  <a:pt x="4" y="76"/>
                </a:lnTo>
                <a:lnTo>
                  <a:pt x="0" y="82"/>
                </a:lnTo>
                <a:lnTo>
                  <a:pt x="0" y="82"/>
                </a:lnTo>
                <a:lnTo>
                  <a:pt x="12" y="102"/>
                </a:lnTo>
                <a:lnTo>
                  <a:pt x="12" y="102"/>
                </a:lnTo>
                <a:lnTo>
                  <a:pt x="28" y="118"/>
                </a:lnTo>
                <a:lnTo>
                  <a:pt x="28" y="118"/>
                </a:lnTo>
                <a:lnTo>
                  <a:pt x="28" y="160"/>
                </a:lnTo>
                <a:lnTo>
                  <a:pt x="28" y="160"/>
                </a:lnTo>
                <a:lnTo>
                  <a:pt x="70" y="196"/>
                </a:lnTo>
                <a:lnTo>
                  <a:pt x="70" y="196"/>
                </a:lnTo>
                <a:lnTo>
                  <a:pt x="70" y="196"/>
                </a:lnTo>
                <a:close/>
              </a:path>
            </a:pathLst>
          </a:custGeom>
          <a:solidFill>
            <a:srgbClr val="B3B3B3"/>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endParaRPr>
          </a:p>
        </p:txBody>
      </p:sp>
      <p:sp>
        <p:nvSpPr>
          <p:cNvPr id="130086" name="Freeform 38"/>
          <p:cNvSpPr>
            <a:spLocks/>
          </p:cNvSpPr>
          <p:nvPr/>
        </p:nvSpPr>
        <p:spPr bwMode="auto">
          <a:xfrm>
            <a:off x="1890721" y="2013481"/>
            <a:ext cx="835200" cy="1398240"/>
          </a:xfrm>
          <a:custGeom>
            <a:avLst/>
            <a:gdLst>
              <a:gd name="T0" fmla="*/ 294 w 584"/>
              <a:gd name="T1" fmla="*/ 126 h 976"/>
              <a:gd name="T2" fmla="*/ 242 w 584"/>
              <a:gd name="T3" fmla="*/ 158 h 976"/>
              <a:gd name="T4" fmla="*/ 242 w 584"/>
              <a:gd name="T5" fmla="*/ 194 h 976"/>
              <a:gd name="T6" fmla="*/ 276 w 584"/>
              <a:gd name="T7" fmla="*/ 208 h 976"/>
              <a:gd name="T8" fmla="*/ 216 w 584"/>
              <a:gd name="T9" fmla="*/ 290 h 976"/>
              <a:gd name="T10" fmla="*/ 208 w 584"/>
              <a:gd name="T11" fmla="*/ 342 h 976"/>
              <a:gd name="T12" fmla="*/ 240 w 584"/>
              <a:gd name="T13" fmla="*/ 284 h 976"/>
              <a:gd name="T14" fmla="*/ 278 w 584"/>
              <a:gd name="T15" fmla="*/ 268 h 976"/>
              <a:gd name="T16" fmla="*/ 292 w 584"/>
              <a:gd name="T17" fmla="*/ 298 h 976"/>
              <a:gd name="T18" fmla="*/ 250 w 584"/>
              <a:gd name="T19" fmla="*/ 374 h 976"/>
              <a:gd name="T20" fmla="*/ 258 w 584"/>
              <a:gd name="T21" fmla="*/ 436 h 976"/>
              <a:gd name="T22" fmla="*/ 294 w 584"/>
              <a:gd name="T23" fmla="*/ 440 h 976"/>
              <a:gd name="T24" fmla="*/ 352 w 584"/>
              <a:gd name="T25" fmla="*/ 452 h 976"/>
              <a:gd name="T26" fmla="*/ 300 w 584"/>
              <a:gd name="T27" fmla="*/ 488 h 976"/>
              <a:gd name="T28" fmla="*/ 338 w 584"/>
              <a:gd name="T29" fmla="*/ 528 h 976"/>
              <a:gd name="T30" fmla="*/ 316 w 584"/>
              <a:gd name="T31" fmla="*/ 564 h 976"/>
              <a:gd name="T32" fmla="*/ 294 w 584"/>
              <a:gd name="T33" fmla="*/ 600 h 976"/>
              <a:gd name="T34" fmla="*/ 250 w 584"/>
              <a:gd name="T35" fmla="*/ 602 h 976"/>
              <a:gd name="T36" fmla="*/ 200 w 584"/>
              <a:gd name="T37" fmla="*/ 618 h 976"/>
              <a:gd name="T38" fmla="*/ 166 w 584"/>
              <a:gd name="T39" fmla="*/ 644 h 976"/>
              <a:gd name="T40" fmla="*/ 204 w 584"/>
              <a:gd name="T41" fmla="*/ 646 h 976"/>
              <a:gd name="T42" fmla="*/ 134 w 584"/>
              <a:gd name="T43" fmla="*/ 712 h 976"/>
              <a:gd name="T44" fmla="*/ 86 w 584"/>
              <a:gd name="T45" fmla="*/ 742 h 976"/>
              <a:gd name="T46" fmla="*/ 112 w 584"/>
              <a:gd name="T47" fmla="*/ 768 h 976"/>
              <a:gd name="T48" fmla="*/ 170 w 584"/>
              <a:gd name="T49" fmla="*/ 784 h 976"/>
              <a:gd name="T50" fmla="*/ 192 w 584"/>
              <a:gd name="T51" fmla="*/ 800 h 976"/>
              <a:gd name="T52" fmla="*/ 254 w 584"/>
              <a:gd name="T53" fmla="*/ 816 h 976"/>
              <a:gd name="T54" fmla="*/ 226 w 584"/>
              <a:gd name="T55" fmla="*/ 852 h 976"/>
              <a:gd name="T56" fmla="*/ 180 w 584"/>
              <a:gd name="T57" fmla="*/ 836 h 976"/>
              <a:gd name="T58" fmla="*/ 144 w 584"/>
              <a:gd name="T59" fmla="*/ 846 h 976"/>
              <a:gd name="T60" fmla="*/ 86 w 584"/>
              <a:gd name="T61" fmla="*/ 880 h 976"/>
              <a:gd name="T62" fmla="*/ 16 w 584"/>
              <a:gd name="T63" fmla="*/ 892 h 976"/>
              <a:gd name="T64" fmla="*/ 20 w 584"/>
              <a:gd name="T65" fmla="*/ 920 h 976"/>
              <a:gd name="T66" fmla="*/ 48 w 584"/>
              <a:gd name="T67" fmla="*/ 914 h 976"/>
              <a:gd name="T68" fmla="*/ 116 w 584"/>
              <a:gd name="T69" fmla="*/ 916 h 976"/>
              <a:gd name="T70" fmla="*/ 182 w 584"/>
              <a:gd name="T71" fmla="*/ 916 h 976"/>
              <a:gd name="T72" fmla="*/ 274 w 584"/>
              <a:gd name="T73" fmla="*/ 940 h 976"/>
              <a:gd name="T74" fmla="*/ 328 w 584"/>
              <a:gd name="T75" fmla="*/ 930 h 976"/>
              <a:gd name="T76" fmla="*/ 410 w 584"/>
              <a:gd name="T77" fmla="*/ 956 h 976"/>
              <a:gd name="T78" fmla="*/ 504 w 584"/>
              <a:gd name="T79" fmla="*/ 958 h 976"/>
              <a:gd name="T80" fmla="*/ 514 w 584"/>
              <a:gd name="T81" fmla="*/ 922 h 976"/>
              <a:gd name="T82" fmla="*/ 480 w 584"/>
              <a:gd name="T83" fmla="*/ 894 h 976"/>
              <a:gd name="T84" fmla="*/ 500 w 584"/>
              <a:gd name="T85" fmla="*/ 882 h 976"/>
              <a:gd name="T86" fmla="*/ 550 w 584"/>
              <a:gd name="T87" fmla="*/ 856 h 976"/>
              <a:gd name="T88" fmla="*/ 582 w 584"/>
              <a:gd name="T89" fmla="*/ 766 h 976"/>
              <a:gd name="T90" fmla="*/ 498 w 584"/>
              <a:gd name="T91" fmla="*/ 726 h 976"/>
              <a:gd name="T92" fmla="*/ 456 w 584"/>
              <a:gd name="T93" fmla="*/ 638 h 976"/>
              <a:gd name="T94" fmla="*/ 498 w 584"/>
              <a:gd name="T95" fmla="*/ 642 h 976"/>
              <a:gd name="T96" fmla="*/ 482 w 584"/>
              <a:gd name="T97" fmla="*/ 532 h 976"/>
              <a:gd name="T98" fmla="*/ 468 w 584"/>
              <a:gd name="T99" fmla="*/ 434 h 976"/>
              <a:gd name="T100" fmla="*/ 388 w 584"/>
              <a:gd name="T101" fmla="*/ 324 h 976"/>
              <a:gd name="T102" fmla="*/ 370 w 584"/>
              <a:gd name="T103" fmla="*/ 296 h 976"/>
              <a:gd name="T104" fmla="*/ 426 w 584"/>
              <a:gd name="T105" fmla="*/ 292 h 976"/>
              <a:gd name="T106" fmla="*/ 444 w 584"/>
              <a:gd name="T107" fmla="*/ 280 h 976"/>
              <a:gd name="T108" fmla="*/ 524 w 584"/>
              <a:gd name="T109" fmla="*/ 156 h 976"/>
              <a:gd name="T110" fmla="*/ 388 w 584"/>
              <a:gd name="T111" fmla="*/ 140 h 976"/>
              <a:gd name="T112" fmla="*/ 414 w 584"/>
              <a:gd name="T113" fmla="*/ 114 h 976"/>
              <a:gd name="T114" fmla="*/ 424 w 584"/>
              <a:gd name="T115" fmla="*/ 88 h 976"/>
              <a:gd name="T116" fmla="*/ 482 w 584"/>
              <a:gd name="T117" fmla="*/ 30 h 976"/>
              <a:gd name="T118" fmla="*/ 392 w 584"/>
              <a:gd name="T119" fmla="*/ 0 h 976"/>
              <a:gd name="T120" fmla="*/ 342 w 584"/>
              <a:gd name="T121" fmla="*/ 42 h 976"/>
              <a:gd name="T122" fmla="*/ 296 w 584"/>
              <a:gd name="T123" fmla="*/ 74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4" h="976">
                <a:moveTo>
                  <a:pt x="302" y="94"/>
                </a:moveTo>
                <a:lnTo>
                  <a:pt x="282" y="98"/>
                </a:lnTo>
                <a:lnTo>
                  <a:pt x="294" y="126"/>
                </a:lnTo>
                <a:lnTo>
                  <a:pt x="286" y="144"/>
                </a:lnTo>
                <a:lnTo>
                  <a:pt x="258" y="156"/>
                </a:lnTo>
                <a:lnTo>
                  <a:pt x="242" y="158"/>
                </a:lnTo>
                <a:lnTo>
                  <a:pt x="234" y="168"/>
                </a:lnTo>
                <a:lnTo>
                  <a:pt x="244" y="180"/>
                </a:lnTo>
                <a:lnTo>
                  <a:pt x="242" y="194"/>
                </a:lnTo>
                <a:lnTo>
                  <a:pt x="282" y="194"/>
                </a:lnTo>
                <a:lnTo>
                  <a:pt x="292" y="204"/>
                </a:lnTo>
                <a:lnTo>
                  <a:pt x="276" y="208"/>
                </a:lnTo>
                <a:lnTo>
                  <a:pt x="266" y="220"/>
                </a:lnTo>
                <a:lnTo>
                  <a:pt x="230" y="260"/>
                </a:lnTo>
                <a:lnTo>
                  <a:pt x="216" y="290"/>
                </a:lnTo>
                <a:lnTo>
                  <a:pt x="204" y="318"/>
                </a:lnTo>
                <a:lnTo>
                  <a:pt x="200" y="334"/>
                </a:lnTo>
                <a:lnTo>
                  <a:pt x="208" y="342"/>
                </a:lnTo>
                <a:lnTo>
                  <a:pt x="214" y="330"/>
                </a:lnTo>
                <a:lnTo>
                  <a:pt x="222" y="312"/>
                </a:lnTo>
                <a:lnTo>
                  <a:pt x="240" y="284"/>
                </a:lnTo>
                <a:lnTo>
                  <a:pt x="256" y="276"/>
                </a:lnTo>
                <a:lnTo>
                  <a:pt x="274" y="254"/>
                </a:lnTo>
                <a:lnTo>
                  <a:pt x="278" y="268"/>
                </a:lnTo>
                <a:lnTo>
                  <a:pt x="274" y="284"/>
                </a:lnTo>
                <a:lnTo>
                  <a:pt x="290" y="284"/>
                </a:lnTo>
                <a:lnTo>
                  <a:pt x="292" y="298"/>
                </a:lnTo>
                <a:lnTo>
                  <a:pt x="272" y="318"/>
                </a:lnTo>
                <a:lnTo>
                  <a:pt x="260" y="348"/>
                </a:lnTo>
                <a:lnTo>
                  <a:pt x="250" y="374"/>
                </a:lnTo>
                <a:lnTo>
                  <a:pt x="222" y="398"/>
                </a:lnTo>
                <a:lnTo>
                  <a:pt x="226" y="434"/>
                </a:lnTo>
                <a:lnTo>
                  <a:pt x="258" y="436"/>
                </a:lnTo>
                <a:lnTo>
                  <a:pt x="268" y="422"/>
                </a:lnTo>
                <a:lnTo>
                  <a:pt x="278" y="422"/>
                </a:lnTo>
                <a:lnTo>
                  <a:pt x="294" y="440"/>
                </a:lnTo>
                <a:lnTo>
                  <a:pt x="320" y="430"/>
                </a:lnTo>
                <a:lnTo>
                  <a:pt x="338" y="432"/>
                </a:lnTo>
                <a:lnTo>
                  <a:pt x="352" y="452"/>
                </a:lnTo>
                <a:lnTo>
                  <a:pt x="328" y="454"/>
                </a:lnTo>
                <a:lnTo>
                  <a:pt x="314" y="468"/>
                </a:lnTo>
                <a:lnTo>
                  <a:pt x="300" y="488"/>
                </a:lnTo>
                <a:lnTo>
                  <a:pt x="316" y="514"/>
                </a:lnTo>
                <a:lnTo>
                  <a:pt x="320" y="540"/>
                </a:lnTo>
                <a:lnTo>
                  <a:pt x="338" y="528"/>
                </a:lnTo>
                <a:lnTo>
                  <a:pt x="340" y="550"/>
                </a:lnTo>
                <a:lnTo>
                  <a:pt x="328" y="560"/>
                </a:lnTo>
                <a:lnTo>
                  <a:pt x="316" y="564"/>
                </a:lnTo>
                <a:lnTo>
                  <a:pt x="318" y="582"/>
                </a:lnTo>
                <a:lnTo>
                  <a:pt x="304" y="594"/>
                </a:lnTo>
                <a:lnTo>
                  <a:pt x="294" y="600"/>
                </a:lnTo>
                <a:lnTo>
                  <a:pt x="290" y="620"/>
                </a:lnTo>
                <a:lnTo>
                  <a:pt x="270" y="600"/>
                </a:lnTo>
                <a:lnTo>
                  <a:pt x="250" y="602"/>
                </a:lnTo>
                <a:lnTo>
                  <a:pt x="228" y="612"/>
                </a:lnTo>
                <a:lnTo>
                  <a:pt x="218" y="610"/>
                </a:lnTo>
                <a:lnTo>
                  <a:pt x="200" y="618"/>
                </a:lnTo>
                <a:lnTo>
                  <a:pt x="182" y="622"/>
                </a:lnTo>
                <a:lnTo>
                  <a:pt x="166" y="630"/>
                </a:lnTo>
                <a:lnTo>
                  <a:pt x="166" y="644"/>
                </a:lnTo>
                <a:lnTo>
                  <a:pt x="186" y="644"/>
                </a:lnTo>
                <a:lnTo>
                  <a:pt x="202" y="640"/>
                </a:lnTo>
                <a:lnTo>
                  <a:pt x="204" y="646"/>
                </a:lnTo>
                <a:lnTo>
                  <a:pt x="204" y="690"/>
                </a:lnTo>
                <a:lnTo>
                  <a:pt x="174" y="710"/>
                </a:lnTo>
                <a:lnTo>
                  <a:pt x="134" y="712"/>
                </a:lnTo>
                <a:lnTo>
                  <a:pt x="124" y="722"/>
                </a:lnTo>
                <a:lnTo>
                  <a:pt x="114" y="716"/>
                </a:lnTo>
                <a:lnTo>
                  <a:pt x="86" y="742"/>
                </a:lnTo>
                <a:lnTo>
                  <a:pt x="92" y="756"/>
                </a:lnTo>
                <a:lnTo>
                  <a:pt x="114" y="756"/>
                </a:lnTo>
                <a:lnTo>
                  <a:pt x="112" y="768"/>
                </a:lnTo>
                <a:lnTo>
                  <a:pt x="124" y="768"/>
                </a:lnTo>
                <a:lnTo>
                  <a:pt x="158" y="764"/>
                </a:lnTo>
                <a:lnTo>
                  <a:pt x="170" y="784"/>
                </a:lnTo>
                <a:lnTo>
                  <a:pt x="152" y="792"/>
                </a:lnTo>
                <a:lnTo>
                  <a:pt x="152" y="802"/>
                </a:lnTo>
                <a:lnTo>
                  <a:pt x="192" y="800"/>
                </a:lnTo>
                <a:lnTo>
                  <a:pt x="192" y="816"/>
                </a:lnTo>
                <a:lnTo>
                  <a:pt x="226" y="830"/>
                </a:lnTo>
                <a:lnTo>
                  <a:pt x="254" y="816"/>
                </a:lnTo>
                <a:lnTo>
                  <a:pt x="264" y="822"/>
                </a:lnTo>
                <a:lnTo>
                  <a:pt x="248" y="844"/>
                </a:lnTo>
                <a:lnTo>
                  <a:pt x="226" y="852"/>
                </a:lnTo>
                <a:lnTo>
                  <a:pt x="212" y="852"/>
                </a:lnTo>
                <a:lnTo>
                  <a:pt x="204" y="842"/>
                </a:lnTo>
                <a:lnTo>
                  <a:pt x="180" y="836"/>
                </a:lnTo>
                <a:lnTo>
                  <a:pt x="164" y="826"/>
                </a:lnTo>
                <a:lnTo>
                  <a:pt x="142" y="828"/>
                </a:lnTo>
                <a:lnTo>
                  <a:pt x="144" y="846"/>
                </a:lnTo>
                <a:lnTo>
                  <a:pt x="120" y="842"/>
                </a:lnTo>
                <a:lnTo>
                  <a:pt x="116" y="862"/>
                </a:lnTo>
                <a:lnTo>
                  <a:pt x="86" y="880"/>
                </a:lnTo>
                <a:lnTo>
                  <a:pt x="54" y="882"/>
                </a:lnTo>
                <a:lnTo>
                  <a:pt x="34" y="896"/>
                </a:lnTo>
                <a:lnTo>
                  <a:pt x="16" y="892"/>
                </a:lnTo>
                <a:lnTo>
                  <a:pt x="0" y="906"/>
                </a:lnTo>
                <a:lnTo>
                  <a:pt x="0" y="918"/>
                </a:lnTo>
                <a:lnTo>
                  <a:pt x="20" y="920"/>
                </a:lnTo>
                <a:lnTo>
                  <a:pt x="22" y="930"/>
                </a:lnTo>
                <a:lnTo>
                  <a:pt x="40" y="936"/>
                </a:lnTo>
                <a:lnTo>
                  <a:pt x="48" y="914"/>
                </a:lnTo>
                <a:lnTo>
                  <a:pt x="78" y="906"/>
                </a:lnTo>
                <a:lnTo>
                  <a:pt x="86" y="916"/>
                </a:lnTo>
                <a:lnTo>
                  <a:pt x="116" y="916"/>
                </a:lnTo>
                <a:lnTo>
                  <a:pt x="142" y="946"/>
                </a:lnTo>
                <a:lnTo>
                  <a:pt x="162" y="948"/>
                </a:lnTo>
                <a:lnTo>
                  <a:pt x="182" y="916"/>
                </a:lnTo>
                <a:lnTo>
                  <a:pt x="224" y="916"/>
                </a:lnTo>
                <a:lnTo>
                  <a:pt x="244" y="940"/>
                </a:lnTo>
                <a:lnTo>
                  <a:pt x="274" y="940"/>
                </a:lnTo>
                <a:lnTo>
                  <a:pt x="286" y="934"/>
                </a:lnTo>
                <a:lnTo>
                  <a:pt x="306" y="942"/>
                </a:lnTo>
                <a:lnTo>
                  <a:pt x="328" y="930"/>
                </a:lnTo>
                <a:lnTo>
                  <a:pt x="340" y="940"/>
                </a:lnTo>
                <a:lnTo>
                  <a:pt x="364" y="952"/>
                </a:lnTo>
                <a:lnTo>
                  <a:pt x="410" y="956"/>
                </a:lnTo>
                <a:lnTo>
                  <a:pt x="444" y="976"/>
                </a:lnTo>
                <a:lnTo>
                  <a:pt x="490" y="966"/>
                </a:lnTo>
                <a:lnTo>
                  <a:pt x="504" y="958"/>
                </a:lnTo>
                <a:lnTo>
                  <a:pt x="530" y="948"/>
                </a:lnTo>
                <a:lnTo>
                  <a:pt x="538" y="924"/>
                </a:lnTo>
                <a:lnTo>
                  <a:pt x="514" y="922"/>
                </a:lnTo>
                <a:lnTo>
                  <a:pt x="506" y="914"/>
                </a:lnTo>
                <a:lnTo>
                  <a:pt x="464" y="906"/>
                </a:lnTo>
                <a:lnTo>
                  <a:pt x="480" y="894"/>
                </a:lnTo>
                <a:lnTo>
                  <a:pt x="502" y="900"/>
                </a:lnTo>
                <a:lnTo>
                  <a:pt x="516" y="894"/>
                </a:lnTo>
                <a:lnTo>
                  <a:pt x="500" y="882"/>
                </a:lnTo>
                <a:lnTo>
                  <a:pt x="526" y="880"/>
                </a:lnTo>
                <a:lnTo>
                  <a:pt x="542" y="870"/>
                </a:lnTo>
                <a:lnTo>
                  <a:pt x="550" y="856"/>
                </a:lnTo>
                <a:lnTo>
                  <a:pt x="576" y="820"/>
                </a:lnTo>
                <a:lnTo>
                  <a:pt x="584" y="788"/>
                </a:lnTo>
                <a:lnTo>
                  <a:pt x="582" y="766"/>
                </a:lnTo>
                <a:lnTo>
                  <a:pt x="550" y="734"/>
                </a:lnTo>
                <a:lnTo>
                  <a:pt x="502" y="732"/>
                </a:lnTo>
                <a:lnTo>
                  <a:pt x="498" y="726"/>
                </a:lnTo>
                <a:lnTo>
                  <a:pt x="506" y="718"/>
                </a:lnTo>
                <a:lnTo>
                  <a:pt x="504" y="668"/>
                </a:lnTo>
                <a:lnTo>
                  <a:pt x="456" y="638"/>
                </a:lnTo>
                <a:lnTo>
                  <a:pt x="454" y="628"/>
                </a:lnTo>
                <a:lnTo>
                  <a:pt x="474" y="628"/>
                </a:lnTo>
                <a:lnTo>
                  <a:pt x="498" y="642"/>
                </a:lnTo>
                <a:lnTo>
                  <a:pt x="512" y="644"/>
                </a:lnTo>
                <a:lnTo>
                  <a:pt x="504" y="548"/>
                </a:lnTo>
                <a:lnTo>
                  <a:pt x="482" y="532"/>
                </a:lnTo>
                <a:lnTo>
                  <a:pt x="458" y="498"/>
                </a:lnTo>
                <a:lnTo>
                  <a:pt x="454" y="472"/>
                </a:lnTo>
                <a:lnTo>
                  <a:pt x="468" y="434"/>
                </a:lnTo>
                <a:lnTo>
                  <a:pt x="450" y="346"/>
                </a:lnTo>
                <a:lnTo>
                  <a:pt x="426" y="328"/>
                </a:lnTo>
                <a:lnTo>
                  <a:pt x="388" y="324"/>
                </a:lnTo>
                <a:lnTo>
                  <a:pt x="350" y="304"/>
                </a:lnTo>
                <a:lnTo>
                  <a:pt x="348" y="294"/>
                </a:lnTo>
                <a:lnTo>
                  <a:pt x="370" y="296"/>
                </a:lnTo>
                <a:lnTo>
                  <a:pt x="398" y="310"/>
                </a:lnTo>
                <a:lnTo>
                  <a:pt x="422" y="300"/>
                </a:lnTo>
                <a:lnTo>
                  <a:pt x="426" y="292"/>
                </a:lnTo>
                <a:lnTo>
                  <a:pt x="410" y="284"/>
                </a:lnTo>
                <a:lnTo>
                  <a:pt x="420" y="276"/>
                </a:lnTo>
                <a:lnTo>
                  <a:pt x="444" y="280"/>
                </a:lnTo>
                <a:lnTo>
                  <a:pt x="456" y="252"/>
                </a:lnTo>
                <a:lnTo>
                  <a:pt x="518" y="186"/>
                </a:lnTo>
                <a:lnTo>
                  <a:pt x="524" y="156"/>
                </a:lnTo>
                <a:lnTo>
                  <a:pt x="498" y="156"/>
                </a:lnTo>
                <a:lnTo>
                  <a:pt x="474" y="134"/>
                </a:lnTo>
                <a:lnTo>
                  <a:pt x="388" y="140"/>
                </a:lnTo>
                <a:lnTo>
                  <a:pt x="384" y="134"/>
                </a:lnTo>
                <a:lnTo>
                  <a:pt x="388" y="120"/>
                </a:lnTo>
                <a:lnTo>
                  <a:pt x="414" y="114"/>
                </a:lnTo>
                <a:lnTo>
                  <a:pt x="422" y="102"/>
                </a:lnTo>
                <a:lnTo>
                  <a:pt x="404" y="100"/>
                </a:lnTo>
                <a:lnTo>
                  <a:pt x="424" y="88"/>
                </a:lnTo>
                <a:lnTo>
                  <a:pt x="480" y="64"/>
                </a:lnTo>
                <a:lnTo>
                  <a:pt x="488" y="40"/>
                </a:lnTo>
                <a:lnTo>
                  <a:pt x="482" y="30"/>
                </a:lnTo>
                <a:lnTo>
                  <a:pt x="414" y="26"/>
                </a:lnTo>
                <a:lnTo>
                  <a:pt x="402" y="20"/>
                </a:lnTo>
                <a:lnTo>
                  <a:pt x="392" y="0"/>
                </a:lnTo>
                <a:lnTo>
                  <a:pt x="364" y="30"/>
                </a:lnTo>
                <a:lnTo>
                  <a:pt x="354" y="30"/>
                </a:lnTo>
                <a:lnTo>
                  <a:pt x="342" y="42"/>
                </a:lnTo>
                <a:lnTo>
                  <a:pt x="338" y="72"/>
                </a:lnTo>
                <a:lnTo>
                  <a:pt x="318" y="62"/>
                </a:lnTo>
                <a:lnTo>
                  <a:pt x="296" y="74"/>
                </a:lnTo>
                <a:lnTo>
                  <a:pt x="302" y="94"/>
                </a:lnTo>
                <a:lnTo>
                  <a:pt x="302" y="94"/>
                </a:lnTo>
                <a:close/>
              </a:path>
            </a:pathLst>
          </a:custGeom>
          <a:solidFill>
            <a:srgbClr val="1D47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087" name="Freeform 39"/>
          <p:cNvSpPr>
            <a:spLocks/>
          </p:cNvSpPr>
          <p:nvPr/>
        </p:nvSpPr>
        <p:spPr bwMode="auto">
          <a:xfrm>
            <a:off x="1920961" y="2480041"/>
            <a:ext cx="233280" cy="203040"/>
          </a:xfrm>
          <a:custGeom>
            <a:avLst/>
            <a:gdLst>
              <a:gd name="T0" fmla="*/ 78 w 162"/>
              <a:gd name="T1" fmla="*/ 8 h 142"/>
              <a:gd name="T2" fmla="*/ 60 w 162"/>
              <a:gd name="T3" fmla="*/ 18 h 142"/>
              <a:gd name="T4" fmla="*/ 40 w 162"/>
              <a:gd name="T5" fmla="*/ 18 h 142"/>
              <a:gd name="T6" fmla="*/ 40 w 162"/>
              <a:gd name="T7" fmla="*/ 18 h 142"/>
              <a:gd name="T8" fmla="*/ 20 w 162"/>
              <a:gd name="T9" fmla="*/ 16 h 142"/>
              <a:gd name="T10" fmla="*/ 20 w 162"/>
              <a:gd name="T11" fmla="*/ 16 h 142"/>
              <a:gd name="T12" fmla="*/ 6 w 162"/>
              <a:gd name="T13" fmla="*/ 40 h 142"/>
              <a:gd name="T14" fmla="*/ 6 w 162"/>
              <a:gd name="T15" fmla="*/ 40 h 142"/>
              <a:gd name="T16" fmla="*/ 0 w 162"/>
              <a:gd name="T17" fmla="*/ 60 h 142"/>
              <a:gd name="T18" fmla="*/ 0 w 162"/>
              <a:gd name="T19" fmla="*/ 60 h 142"/>
              <a:gd name="T20" fmla="*/ 22 w 162"/>
              <a:gd name="T21" fmla="*/ 94 h 142"/>
              <a:gd name="T22" fmla="*/ 22 w 162"/>
              <a:gd name="T23" fmla="*/ 94 h 142"/>
              <a:gd name="T24" fmla="*/ 38 w 162"/>
              <a:gd name="T25" fmla="*/ 96 h 142"/>
              <a:gd name="T26" fmla="*/ 38 w 162"/>
              <a:gd name="T27" fmla="*/ 96 h 142"/>
              <a:gd name="T28" fmla="*/ 64 w 162"/>
              <a:gd name="T29" fmla="*/ 80 h 142"/>
              <a:gd name="T30" fmla="*/ 64 w 162"/>
              <a:gd name="T31" fmla="*/ 80 h 142"/>
              <a:gd name="T32" fmla="*/ 84 w 162"/>
              <a:gd name="T33" fmla="*/ 126 h 142"/>
              <a:gd name="T34" fmla="*/ 84 w 162"/>
              <a:gd name="T35" fmla="*/ 126 h 142"/>
              <a:gd name="T36" fmla="*/ 104 w 162"/>
              <a:gd name="T37" fmla="*/ 138 h 142"/>
              <a:gd name="T38" fmla="*/ 102 w 162"/>
              <a:gd name="T39" fmla="*/ 142 h 142"/>
              <a:gd name="T40" fmla="*/ 134 w 162"/>
              <a:gd name="T41" fmla="*/ 132 h 142"/>
              <a:gd name="T42" fmla="*/ 146 w 162"/>
              <a:gd name="T43" fmla="*/ 96 h 142"/>
              <a:gd name="T44" fmla="*/ 150 w 162"/>
              <a:gd name="T45" fmla="*/ 128 h 142"/>
              <a:gd name="T46" fmla="*/ 162 w 162"/>
              <a:gd name="T47" fmla="*/ 110 h 142"/>
              <a:gd name="T48" fmla="*/ 162 w 162"/>
              <a:gd name="T49" fmla="*/ 84 h 142"/>
              <a:gd name="T50" fmla="*/ 146 w 162"/>
              <a:gd name="T51" fmla="*/ 82 h 142"/>
              <a:gd name="T52" fmla="*/ 148 w 162"/>
              <a:gd name="T53" fmla="*/ 76 h 142"/>
              <a:gd name="T54" fmla="*/ 160 w 162"/>
              <a:gd name="T55" fmla="*/ 52 h 142"/>
              <a:gd name="T56" fmla="*/ 150 w 162"/>
              <a:gd name="T57" fmla="*/ 22 h 142"/>
              <a:gd name="T58" fmla="*/ 128 w 162"/>
              <a:gd name="T59" fmla="*/ 4 h 142"/>
              <a:gd name="T60" fmla="*/ 92 w 162"/>
              <a:gd name="T61" fmla="*/ 0 h 142"/>
              <a:gd name="T62" fmla="*/ 92 w 162"/>
              <a:gd name="T63" fmla="*/ 4 h 142"/>
              <a:gd name="T64" fmla="*/ 92 w 162"/>
              <a:gd name="T65" fmla="*/ 4 h 142"/>
              <a:gd name="T66" fmla="*/ 78 w 162"/>
              <a:gd name="T67" fmla="*/ 8 h 142"/>
              <a:gd name="T68" fmla="*/ 78 w 162"/>
              <a:gd name="T69" fmla="*/ 8 h 142"/>
              <a:gd name="T70" fmla="*/ 78 w 162"/>
              <a:gd name="T71" fmla="*/ 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2" h="142">
                <a:moveTo>
                  <a:pt x="78" y="8"/>
                </a:moveTo>
                <a:lnTo>
                  <a:pt x="60" y="18"/>
                </a:lnTo>
                <a:lnTo>
                  <a:pt x="40" y="18"/>
                </a:lnTo>
                <a:lnTo>
                  <a:pt x="40" y="18"/>
                </a:lnTo>
                <a:lnTo>
                  <a:pt x="20" y="16"/>
                </a:lnTo>
                <a:lnTo>
                  <a:pt x="20" y="16"/>
                </a:lnTo>
                <a:lnTo>
                  <a:pt x="6" y="40"/>
                </a:lnTo>
                <a:lnTo>
                  <a:pt x="6" y="40"/>
                </a:lnTo>
                <a:lnTo>
                  <a:pt x="0" y="60"/>
                </a:lnTo>
                <a:lnTo>
                  <a:pt x="0" y="60"/>
                </a:lnTo>
                <a:lnTo>
                  <a:pt x="22" y="94"/>
                </a:lnTo>
                <a:lnTo>
                  <a:pt x="22" y="94"/>
                </a:lnTo>
                <a:lnTo>
                  <a:pt x="38" y="96"/>
                </a:lnTo>
                <a:lnTo>
                  <a:pt x="38" y="96"/>
                </a:lnTo>
                <a:lnTo>
                  <a:pt x="64" y="80"/>
                </a:lnTo>
                <a:lnTo>
                  <a:pt x="64" y="80"/>
                </a:lnTo>
                <a:lnTo>
                  <a:pt x="84" y="126"/>
                </a:lnTo>
                <a:lnTo>
                  <a:pt x="84" y="126"/>
                </a:lnTo>
                <a:lnTo>
                  <a:pt x="104" y="138"/>
                </a:lnTo>
                <a:lnTo>
                  <a:pt x="102" y="142"/>
                </a:lnTo>
                <a:lnTo>
                  <a:pt x="134" y="132"/>
                </a:lnTo>
                <a:lnTo>
                  <a:pt x="146" y="96"/>
                </a:lnTo>
                <a:lnTo>
                  <a:pt x="150" y="128"/>
                </a:lnTo>
                <a:lnTo>
                  <a:pt x="162" y="110"/>
                </a:lnTo>
                <a:lnTo>
                  <a:pt x="162" y="84"/>
                </a:lnTo>
                <a:lnTo>
                  <a:pt x="146" y="82"/>
                </a:lnTo>
                <a:lnTo>
                  <a:pt x="148" y="76"/>
                </a:lnTo>
                <a:lnTo>
                  <a:pt x="160" y="52"/>
                </a:lnTo>
                <a:lnTo>
                  <a:pt x="150" y="22"/>
                </a:lnTo>
                <a:lnTo>
                  <a:pt x="128" y="4"/>
                </a:lnTo>
                <a:lnTo>
                  <a:pt x="92" y="0"/>
                </a:lnTo>
                <a:lnTo>
                  <a:pt x="92" y="4"/>
                </a:lnTo>
                <a:lnTo>
                  <a:pt x="92" y="4"/>
                </a:lnTo>
                <a:lnTo>
                  <a:pt x="78" y="8"/>
                </a:lnTo>
                <a:lnTo>
                  <a:pt x="78" y="8"/>
                </a:lnTo>
                <a:lnTo>
                  <a:pt x="78" y="8"/>
                </a:lnTo>
                <a:close/>
              </a:path>
            </a:pathLst>
          </a:custGeom>
          <a:solidFill>
            <a:srgbClr val="1D47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088" name="Freeform 40"/>
          <p:cNvSpPr>
            <a:spLocks/>
          </p:cNvSpPr>
          <p:nvPr/>
        </p:nvSpPr>
        <p:spPr bwMode="auto">
          <a:xfrm>
            <a:off x="843840" y="4455721"/>
            <a:ext cx="535680" cy="848160"/>
          </a:xfrm>
          <a:custGeom>
            <a:avLst/>
            <a:gdLst>
              <a:gd name="T0" fmla="*/ 56 w 374"/>
              <a:gd name="T1" fmla="*/ 568 h 592"/>
              <a:gd name="T2" fmla="*/ 104 w 374"/>
              <a:gd name="T3" fmla="*/ 592 h 592"/>
              <a:gd name="T4" fmla="*/ 142 w 374"/>
              <a:gd name="T5" fmla="*/ 588 h 592"/>
              <a:gd name="T6" fmla="*/ 136 w 374"/>
              <a:gd name="T7" fmla="*/ 540 h 592"/>
              <a:gd name="T8" fmla="*/ 144 w 374"/>
              <a:gd name="T9" fmla="*/ 524 h 592"/>
              <a:gd name="T10" fmla="*/ 168 w 374"/>
              <a:gd name="T11" fmla="*/ 516 h 592"/>
              <a:gd name="T12" fmla="*/ 176 w 374"/>
              <a:gd name="T13" fmla="*/ 510 h 592"/>
              <a:gd name="T14" fmla="*/ 192 w 374"/>
              <a:gd name="T15" fmla="*/ 482 h 592"/>
              <a:gd name="T16" fmla="*/ 176 w 374"/>
              <a:gd name="T17" fmla="*/ 466 h 592"/>
              <a:gd name="T18" fmla="*/ 192 w 374"/>
              <a:gd name="T19" fmla="*/ 426 h 592"/>
              <a:gd name="T20" fmla="*/ 218 w 374"/>
              <a:gd name="T21" fmla="*/ 410 h 592"/>
              <a:gd name="T22" fmla="*/ 218 w 374"/>
              <a:gd name="T23" fmla="*/ 386 h 592"/>
              <a:gd name="T24" fmla="*/ 208 w 374"/>
              <a:gd name="T25" fmla="*/ 384 h 592"/>
              <a:gd name="T26" fmla="*/ 204 w 374"/>
              <a:gd name="T27" fmla="*/ 342 h 592"/>
              <a:gd name="T28" fmla="*/ 198 w 374"/>
              <a:gd name="T29" fmla="*/ 304 h 592"/>
              <a:gd name="T30" fmla="*/ 242 w 374"/>
              <a:gd name="T31" fmla="*/ 306 h 592"/>
              <a:gd name="T32" fmla="*/ 262 w 374"/>
              <a:gd name="T33" fmla="*/ 274 h 592"/>
              <a:gd name="T34" fmla="*/ 264 w 374"/>
              <a:gd name="T35" fmla="*/ 246 h 592"/>
              <a:gd name="T36" fmla="*/ 274 w 374"/>
              <a:gd name="T37" fmla="*/ 240 h 592"/>
              <a:gd name="T38" fmla="*/ 288 w 374"/>
              <a:gd name="T39" fmla="*/ 222 h 592"/>
              <a:gd name="T40" fmla="*/ 292 w 374"/>
              <a:gd name="T41" fmla="*/ 176 h 592"/>
              <a:gd name="T42" fmla="*/ 318 w 374"/>
              <a:gd name="T43" fmla="*/ 170 h 592"/>
              <a:gd name="T44" fmla="*/ 368 w 374"/>
              <a:gd name="T45" fmla="*/ 142 h 592"/>
              <a:gd name="T46" fmla="*/ 374 w 374"/>
              <a:gd name="T47" fmla="*/ 124 h 592"/>
              <a:gd name="T48" fmla="*/ 344 w 374"/>
              <a:gd name="T49" fmla="*/ 104 h 592"/>
              <a:gd name="T50" fmla="*/ 350 w 374"/>
              <a:gd name="T51" fmla="*/ 86 h 592"/>
              <a:gd name="T52" fmla="*/ 308 w 374"/>
              <a:gd name="T53" fmla="*/ 60 h 592"/>
              <a:gd name="T54" fmla="*/ 298 w 374"/>
              <a:gd name="T55" fmla="*/ 64 h 592"/>
              <a:gd name="T56" fmla="*/ 262 w 374"/>
              <a:gd name="T57" fmla="*/ 76 h 592"/>
              <a:gd name="T58" fmla="*/ 252 w 374"/>
              <a:gd name="T59" fmla="*/ 50 h 592"/>
              <a:gd name="T60" fmla="*/ 220 w 374"/>
              <a:gd name="T61" fmla="*/ 38 h 592"/>
              <a:gd name="T62" fmla="*/ 232 w 374"/>
              <a:gd name="T63" fmla="*/ 20 h 592"/>
              <a:gd name="T64" fmla="*/ 214 w 374"/>
              <a:gd name="T65" fmla="*/ 6 h 592"/>
              <a:gd name="T66" fmla="*/ 194 w 374"/>
              <a:gd name="T67" fmla="*/ 0 h 592"/>
              <a:gd name="T68" fmla="*/ 178 w 374"/>
              <a:gd name="T69" fmla="*/ 26 h 592"/>
              <a:gd name="T70" fmla="*/ 148 w 374"/>
              <a:gd name="T71" fmla="*/ 132 h 592"/>
              <a:gd name="T72" fmla="*/ 110 w 374"/>
              <a:gd name="T73" fmla="*/ 194 h 592"/>
              <a:gd name="T74" fmla="*/ 100 w 374"/>
              <a:gd name="T75" fmla="*/ 236 h 592"/>
              <a:gd name="T76" fmla="*/ 48 w 374"/>
              <a:gd name="T77" fmla="*/ 280 h 592"/>
              <a:gd name="T78" fmla="*/ 26 w 374"/>
              <a:gd name="T79" fmla="*/ 322 h 592"/>
              <a:gd name="T80" fmla="*/ 12 w 374"/>
              <a:gd name="T81" fmla="*/ 358 h 592"/>
              <a:gd name="T82" fmla="*/ 44 w 374"/>
              <a:gd name="T83" fmla="*/ 342 h 592"/>
              <a:gd name="T84" fmla="*/ 64 w 374"/>
              <a:gd name="T85" fmla="*/ 362 h 592"/>
              <a:gd name="T86" fmla="*/ 30 w 374"/>
              <a:gd name="T87" fmla="*/ 370 h 592"/>
              <a:gd name="T88" fmla="*/ 48 w 374"/>
              <a:gd name="T89" fmla="*/ 394 h 592"/>
              <a:gd name="T90" fmla="*/ 76 w 374"/>
              <a:gd name="T91" fmla="*/ 394 h 592"/>
              <a:gd name="T92" fmla="*/ 52 w 374"/>
              <a:gd name="T93" fmla="*/ 408 h 592"/>
              <a:gd name="T94" fmla="*/ 30 w 374"/>
              <a:gd name="T95" fmla="*/ 488 h 592"/>
              <a:gd name="T96" fmla="*/ 2 w 374"/>
              <a:gd name="T97" fmla="*/ 550 h 592"/>
              <a:gd name="T98" fmla="*/ 12 w 374"/>
              <a:gd name="T99" fmla="*/ 566 h 592"/>
              <a:gd name="T100" fmla="*/ 38 w 374"/>
              <a:gd name="T101" fmla="*/ 556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4" h="592">
                <a:moveTo>
                  <a:pt x="38" y="556"/>
                </a:moveTo>
                <a:lnTo>
                  <a:pt x="56" y="568"/>
                </a:lnTo>
                <a:lnTo>
                  <a:pt x="78" y="568"/>
                </a:lnTo>
                <a:lnTo>
                  <a:pt x="104" y="592"/>
                </a:lnTo>
                <a:lnTo>
                  <a:pt x="116" y="592"/>
                </a:lnTo>
                <a:lnTo>
                  <a:pt x="142" y="588"/>
                </a:lnTo>
                <a:lnTo>
                  <a:pt x="138" y="588"/>
                </a:lnTo>
                <a:lnTo>
                  <a:pt x="136" y="540"/>
                </a:lnTo>
                <a:lnTo>
                  <a:pt x="144" y="524"/>
                </a:lnTo>
                <a:lnTo>
                  <a:pt x="144" y="524"/>
                </a:lnTo>
                <a:lnTo>
                  <a:pt x="168" y="516"/>
                </a:lnTo>
                <a:lnTo>
                  <a:pt x="168" y="516"/>
                </a:lnTo>
                <a:lnTo>
                  <a:pt x="176" y="510"/>
                </a:lnTo>
                <a:lnTo>
                  <a:pt x="176" y="510"/>
                </a:lnTo>
                <a:lnTo>
                  <a:pt x="192" y="498"/>
                </a:lnTo>
                <a:lnTo>
                  <a:pt x="192" y="482"/>
                </a:lnTo>
                <a:lnTo>
                  <a:pt x="192" y="482"/>
                </a:lnTo>
                <a:lnTo>
                  <a:pt x="176" y="466"/>
                </a:lnTo>
                <a:lnTo>
                  <a:pt x="178" y="446"/>
                </a:lnTo>
                <a:lnTo>
                  <a:pt x="192" y="426"/>
                </a:lnTo>
                <a:lnTo>
                  <a:pt x="192" y="426"/>
                </a:lnTo>
                <a:lnTo>
                  <a:pt x="218" y="410"/>
                </a:lnTo>
                <a:lnTo>
                  <a:pt x="218" y="386"/>
                </a:lnTo>
                <a:lnTo>
                  <a:pt x="218" y="386"/>
                </a:lnTo>
                <a:lnTo>
                  <a:pt x="208" y="384"/>
                </a:lnTo>
                <a:lnTo>
                  <a:pt x="208" y="384"/>
                </a:lnTo>
                <a:lnTo>
                  <a:pt x="204" y="342"/>
                </a:lnTo>
                <a:lnTo>
                  <a:pt x="204" y="342"/>
                </a:lnTo>
                <a:lnTo>
                  <a:pt x="198" y="326"/>
                </a:lnTo>
                <a:lnTo>
                  <a:pt x="198" y="304"/>
                </a:lnTo>
                <a:lnTo>
                  <a:pt x="198" y="304"/>
                </a:lnTo>
                <a:lnTo>
                  <a:pt x="242" y="306"/>
                </a:lnTo>
                <a:lnTo>
                  <a:pt x="242" y="306"/>
                </a:lnTo>
                <a:lnTo>
                  <a:pt x="262" y="274"/>
                </a:lnTo>
                <a:lnTo>
                  <a:pt x="262" y="274"/>
                </a:lnTo>
                <a:lnTo>
                  <a:pt x="264" y="246"/>
                </a:lnTo>
                <a:lnTo>
                  <a:pt x="264" y="246"/>
                </a:lnTo>
                <a:lnTo>
                  <a:pt x="274" y="240"/>
                </a:lnTo>
                <a:lnTo>
                  <a:pt x="274" y="240"/>
                </a:lnTo>
                <a:lnTo>
                  <a:pt x="288" y="222"/>
                </a:lnTo>
                <a:lnTo>
                  <a:pt x="288" y="222"/>
                </a:lnTo>
                <a:lnTo>
                  <a:pt x="292" y="176"/>
                </a:lnTo>
                <a:lnTo>
                  <a:pt x="292" y="176"/>
                </a:lnTo>
                <a:lnTo>
                  <a:pt x="318" y="170"/>
                </a:lnTo>
                <a:lnTo>
                  <a:pt x="318" y="170"/>
                </a:lnTo>
                <a:lnTo>
                  <a:pt x="368" y="142"/>
                </a:lnTo>
                <a:lnTo>
                  <a:pt x="368" y="142"/>
                </a:lnTo>
                <a:lnTo>
                  <a:pt x="374" y="124"/>
                </a:lnTo>
                <a:lnTo>
                  <a:pt x="374" y="124"/>
                </a:lnTo>
                <a:lnTo>
                  <a:pt x="344" y="104"/>
                </a:lnTo>
                <a:lnTo>
                  <a:pt x="344" y="104"/>
                </a:lnTo>
                <a:lnTo>
                  <a:pt x="350" y="86"/>
                </a:lnTo>
                <a:lnTo>
                  <a:pt x="350" y="86"/>
                </a:lnTo>
                <a:lnTo>
                  <a:pt x="308" y="60"/>
                </a:lnTo>
                <a:lnTo>
                  <a:pt x="308" y="60"/>
                </a:lnTo>
                <a:lnTo>
                  <a:pt x="298" y="64"/>
                </a:lnTo>
                <a:lnTo>
                  <a:pt x="262" y="76"/>
                </a:lnTo>
                <a:lnTo>
                  <a:pt x="262" y="76"/>
                </a:lnTo>
                <a:lnTo>
                  <a:pt x="252" y="50"/>
                </a:lnTo>
                <a:lnTo>
                  <a:pt x="252" y="50"/>
                </a:lnTo>
                <a:lnTo>
                  <a:pt x="224" y="52"/>
                </a:lnTo>
                <a:lnTo>
                  <a:pt x="220" y="38"/>
                </a:lnTo>
                <a:lnTo>
                  <a:pt x="220" y="38"/>
                </a:lnTo>
                <a:lnTo>
                  <a:pt x="232" y="20"/>
                </a:lnTo>
                <a:lnTo>
                  <a:pt x="232" y="20"/>
                </a:lnTo>
                <a:lnTo>
                  <a:pt x="214" y="6"/>
                </a:lnTo>
                <a:lnTo>
                  <a:pt x="214" y="6"/>
                </a:lnTo>
                <a:lnTo>
                  <a:pt x="194" y="0"/>
                </a:lnTo>
                <a:lnTo>
                  <a:pt x="192" y="4"/>
                </a:lnTo>
                <a:lnTo>
                  <a:pt x="178" y="26"/>
                </a:lnTo>
                <a:lnTo>
                  <a:pt x="156" y="94"/>
                </a:lnTo>
                <a:lnTo>
                  <a:pt x="148" y="132"/>
                </a:lnTo>
                <a:lnTo>
                  <a:pt x="128" y="174"/>
                </a:lnTo>
                <a:lnTo>
                  <a:pt x="110" y="194"/>
                </a:lnTo>
                <a:lnTo>
                  <a:pt x="104" y="220"/>
                </a:lnTo>
                <a:lnTo>
                  <a:pt x="100" y="236"/>
                </a:lnTo>
                <a:lnTo>
                  <a:pt x="66" y="270"/>
                </a:lnTo>
                <a:lnTo>
                  <a:pt x="48" y="280"/>
                </a:lnTo>
                <a:lnTo>
                  <a:pt x="40" y="296"/>
                </a:lnTo>
                <a:lnTo>
                  <a:pt x="26" y="322"/>
                </a:lnTo>
                <a:lnTo>
                  <a:pt x="12" y="336"/>
                </a:lnTo>
                <a:lnTo>
                  <a:pt x="12" y="358"/>
                </a:lnTo>
                <a:lnTo>
                  <a:pt x="28" y="356"/>
                </a:lnTo>
                <a:lnTo>
                  <a:pt x="44" y="342"/>
                </a:lnTo>
                <a:lnTo>
                  <a:pt x="64" y="342"/>
                </a:lnTo>
                <a:lnTo>
                  <a:pt x="64" y="362"/>
                </a:lnTo>
                <a:lnTo>
                  <a:pt x="46" y="370"/>
                </a:lnTo>
                <a:lnTo>
                  <a:pt x="30" y="370"/>
                </a:lnTo>
                <a:lnTo>
                  <a:pt x="24" y="394"/>
                </a:lnTo>
                <a:lnTo>
                  <a:pt x="48" y="394"/>
                </a:lnTo>
                <a:lnTo>
                  <a:pt x="58" y="386"/>
                </a:lnTo>
                <a:lnTo>
                  <a:pt x="76" y="394"/>
                </a:lnTo>
                <a:lnTo>
                  <a:pt x="70" y="408"/>
                </a:lnTo>
                <a:lnTo>
                  <a:pt x="52" y="408"/>
                </a:lnTo>
                <a:lnTo>
                  <a:pt x="44" y="444"/>
                </a:lnTo>
                <a:lnTo>
                  <a:pt x="30" y="488"/>
                </a:lnTo>
                <a:lnTo>
                  <a:pt x="20" y="522"/>
                </a:lnTo>
                <a:lnTo>
                  <a:pt x="2" y="550"/>
                </a:lnTo>
                <a:lnTo>
                  <a:pt x="0" y="566"/>
                </a:lnTo>
                <a:lnTo>
                  <a:pt x="12" y="566"/>
                </a:lnTo>
                <a:lnTo>
                  <a:pt x="38" y="556"/>
                </a:lnTo>
                <a:lnTo>
                  <a:pt x="38" y="556"/>
                </a:lnTo>
                <a:close/>
              </a:path>
            </a:pathLst>
          </a:custGeom>
          <a:solidFill>
            <a:srgbClr val="09235F"/>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endParaRPr>
          </a:p>
        </p:txBody>
      </p:sp>
      <p:sp>
        <p:nvSpPr>
          <p:cNvPr id="130089" name="Freeform 41"/>
          <p:cNvSpPr>
            <a:spLocks/>
          </p:cNvSpPr>
          <p:nvPr/>
        </p:nvSpPr>
        <p:spPr bwMode="auto">
          <a:xfrm>
            <a:off x="1048321" y="4235401"/>
            <a:ext cx="1496160" cy="1352160"/>
          </a:xfrm>
          <a:custGeom>
            <a:avLst/>
            <a:gdLst>
              <a:gd name="T0" fmla="*/ 1010 w 1046"/>
              <a:gd name="T1" fmla="*/ 418 h 944"/>
              <a:gd name="T2" fmla="*/ 982 w 1046"/>
              <a:gd name="T3" fmla="*/ 426 h 944"/>
              <a:gd name="T4" fmla="*/ 900 w 1046"/>
              <a:gd name="T5" fmla="*/ 390 h 944"/>
              <a:gd name="T6" fmla="*/ 906 w 1046"/>
              <a:gd name="T7" fmla="*/ 380 h 944"/>
              <a:gd name="T8" fmla="*/ 844 w 1046"/>
              <a:gd name="T9" fmla="*/ 340 h 944"/>
              <a:gd name="T10" fmla="*/ 816 w 1046"/>
              <a:gd name="T11" fmla="*/ 350 h 944"/>
              <a:gd name="T12" fmla="*/ 776 w 1046"/>
              <a:gd name="T13" fmla="*/ 342 h 944"/>
              <a:gd name="T14" fmla="*/ 734 w 1046"/>
              <a:gd name="T15" fmla="*/ 302 h 944"/>
              <a:gd name="T16" fmla="*/ 710 w 1046"/>
              <a:gd name="T17" fmla="*/ 280 h 944"/>
              <a:gd name="T18" fmla="*/ 676 w 1046"/>
              <a:gd name="T19" fmla="*/ 258 h 944"/>
              <a:gd name="T20" fmla="*/ 670 w 1046"/>
              <a:gd name="T21" fmla="*/ 212 h 944"/>
              <a:gd name="T22" fmla="*/ 600 w 1046"/>
              <a:gd name="T23" fmla="*/ 188 h 944"/>
              <a:gd name="T24" fmla="*/ 544 w 1046"/>
              <a:gd name="T25" fmla="*/ 168 h 944"/>
              <a:gd name="T26" fmla="*/ 478 w 1046"/>
              <a:gd name="T27" fmla="*/ 148 h 944"/>
              <a:gd name="T28" fmla="*/ 388 w 1046"/>
              <a:gd name="T29" fmla="*/ 104 h 944"/>
              <a:gd name="T30" fmla="*/ 278 w 1046"/>
              <a:gd name="T31" fmla="*/ 54 h 944"/>
              <a:gd name="T32" fmla="*/ 200 w 1046"/>
              <a:gd name="T33" fmla="*/ 6 h 944"/>
              <a:gd name="T34" fmla="*/ 136 w 1046"/>
              <a:gd name="T35" fmla="*/ 6 h 944"/>
              <a:gd name="T36" fmla="*/ 124 w 1046"/>
              <a:gd name="T37" fmla="*/ 32 h 944"/>
              <a:gd name="T38" fmla="*/ 38 w 1046"/>
              <a:gd name="T39" fmla="*/ 50 h 944"/>
              <a:gd name="T40" fmla="*/ 70 w 1046"/>
              <a:gd name="T41" fmla="*/ 96 h 944"/>
              <a:gd name="T42" fmla="*/ 52 w 1046"/>
              <a:gd name="T43" fmla="*/ 132 h 944"/>
              <a:gd name="T44" fmla="*/ 100 w 1046"/>
              <a:gd name="T45" fmla="*/ 172 h 944"/>
              <a:gd name="T46" fmla="*/ 86 w 1046"/>
              <a:gd name="T47" fmla="*/ 200 h 944"/>
              <a:gd name="T48" fmla="*/ 124 w 1046"/>
              <a:gd name="T49" fmla="*/ 222 h 944"/>
              <a:gd name="T50" fmla="*/ 216 w 1046"/>
              <a:gd name="T51" fmla="*/ 238 h 944"/>
              <a:gd name="T52" fmla="*/ 240 w 1046"/>
              <a:gd name="T53" fmla="*/ 274 h 944"/>
              <a:gd name="T54" fmla="*/ 156 w 1046"/>
              <a:gd name="T55" fmla="*/ 336 h 944"/>
              <a:gd name="T56" fmla="*/ 136 w 1046"/>
              <a:gd name="T57" fmla="*/ 400 h 944"/>
              <a:gd name="T58" fmla="*/ 102 w 1046"/>
              <a:gd name="T59" fmla="*/ 466 h 944"/>
              <a:gd name="T60" fmla="*/ 62 w 1046"/>
              <a:gd name="T61" fmla="*/ 480 h 944"/>
              <a:gd name="T62" fmla="*/ 72 w 1046"/>
              <a:gd name="T63" fmla="*/ 532 h 944"/>
              <a:gd name="T64" fmla="*/ 56 w 1046"/>
              <a:gd name="T65" fmla="*/ 586 h 944"/>
              <a:gd name="T66" fmla="*/ 40 w 1046"/>
              <a:gd name="T67" fmla="*/ 616 h 944"/>
              <a:gd name="T68" fmla="*/ 56 w 1046"/>
              <a:gd name="T69" fmla="*/ 656 h 944"/>
              <a:gd name="T70" fmla="*/ 6 w 1046"/>
              <a:gd name="T71" fmla="*/ 684 h 944"/>
              <a:gd name="T72" fmla="*/ 4 w 1046"/>
              <a:gd name="T73" fmla="*/ 742 h 944"/>
              <a:gd name="T74" fmla="*/ 70 w 1046"/>
              <a:gd name="T75" fmla="*/ 812 h 944"/>
              <a:gd name="T76" fmla="*/ 94 w 1046"/>
              <a:gd name="T77" fmla="*/ 918 h 944"/>
              <a:gd name="T78" fmla="*/ 184 w 1046"/>
              <a:gd name="T79" fmla="*/ 902 h 944"/>
              <a:gd name="T80" fmla="*/ 324 w 1046"/>
              <a:gd name="T81" fmla="*/ 916 h 944"/>
              <a:gd name="T82" fmla="*/ 428 w 1046"/>
              <a:gd name="T83" fmla="*/ 942 h 944"/>
              <a:gd name="T84" fmla="*/ 514 w 1046"/>
              <a:gd name="T85" fmla="*/ 876 h 944"/>
              <a:gd name="T86" fmla="*/ 592 w 1046"/>
              <a:gd name="T87" fmla="*/ 858 h 944"/>
              <a:gd name="T88" fmla="*/ 690 w 1046"/>
              <a:gd name="T89" fmla="*/ 758 h 944"/>
              <a:gd name="T90" fmla="*/ 792 w 1046"/>
              <a:gd name="T91" fmla="*/ 584 h 944"/>
              <a:gd name="T92" fmla="*/ 920 w 1046"/>
              <a:gd name="T93" fmla="*/ 536 h 944"/>
              <a:gd name="T94" fmla="*/ 1034 w 1046"/>
              <a:gd name="T95" fmla="*/ 450 h 944"/>
              <a:gd name="T96" fmla="*/ 1030 w 1046"/>
              <a:gd name="T97" fmla="*/ 414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6" h="944">
                <a:moveTo>
                  <a:pt x="1030" y="414"/>
                </a:moveTo>
                <a:lnTo>
                  <a:pt x="1030" y="414"/>
                </a:lnTo>
                <a:lnTo>
                  <a:pt x="1010" y="418"/>
                </a:lnTo>
                <a:lnTo>
                  <a:pt x="1010" y="418"/>
                </a:lnTo>
                <a:lnTo>
                  <a:pt x="994" y="432"/>
                </a:lnTo>
                <a:lnTo>
                  <a:pt x="994" y="432"/>
                </a:lnTo>
                <a:lnTo>
                  <a:pt x="982" y="426"/>
                </a:lnTo>
                <a:lnTo>
                  <a:pt x="982" y="426"/>
                </a:lnTo>
                <a:lnTo>
                  <a:pt x="952" y="428"/>
                </a:lnTo>
                <a:lnTo>
                  <a:pt x="924" y="402"/>
                </a:lnTo>
                <a:lnTo>
                  <a:pt x="904" y="406"/>
                </a:lnTo>
                <a:lnTo>
                  <a:pt x="900" y="390"/>
                </a:lnTo>
                <a:lnTo>
                  <a:pt x="902" y="390"/>
                </a:lnTo>
                <a:lnTo>
                  <a:pt x="910" y="382"/>
                </a:lnTo>
                <a:lnTo>
                  <a:pt x="910" y="382"/>
                </a:lnTo>
                <a:lnTo>
                  <a:pt x="906" y="380"/>
                </a:lnTo>
                <a:lnTo>
                  <a:pt x="872" y="356"/>
                </a:lnTo>
                <a:lnTo>
                  <a:pt x="872" y="356"/>
                </a:lnTo>
                <a:lnTo>
                  <a:pt x="844" y="340"/>
                </a:lnTo>
                <a:lnTo>
                  <a:pt x="844" y="340"/>
                </a:lnTo>
                <a:lnTo>
                  <a:pt x="830" y="334"/>
                </a:lnTo>
                <a:lnTo>
                  <a:pt x="830" y="334"/>
                </a:lnTo>
                <a:lnTo>
                  <a:pt x="816" y="350"/>
                </a:lnTo>
                <a:lnTo>
                  <a:pt x="816" y="350"/>
                </a:lnTo>
                <a:lnTo>
                  <a:pt x="796" y="338"/>
                </a:lnTo>
                <a:lnTo>
                  <a:pt x="796" y="338"/>
                </a:lnTo>
                <a:lnTo>
                  <a:pt x="776" y="342"/>
                </a:lnTo>
                <a:lnTo>
                  <a:pt x="776" y="342"/>
                </a:lnTo>
                <a:lnTo>
                  <a:pt x="770" y="318"/>
                </a:lnTo>
                <a:lnTo>
                  <a:pt x="770" y="318"/>
                </a:lnTo>
                <a:lnTo>
                  <a:pt x="750" y="310"/>
                </a:lnTo>
                <a:lnTo>
                  <a:pt x="734" y="302"/>
                </a:lnTo>
                <a:lnTo>
                  <a:pt x="734" y="302"/>
                </a:lnTo>
                <a:lnTo>
                  <a:pt x="734" y="280"/>
                </a:lnTo>
                <a:lnTo>
                  <a:pt x="734" y="280"/>
                </a:lnTo>
                <a:lnTo>
                  <a:pt x="710" y="280"/>
                </a:lnTo>
                <a:lnTo>
                  <a:pt x="710" y="280"/>
                </a:lnTo>
                <a:lnTo>
                  <a:pt x="692" y="254"/>
                </a:lnTo>
                <a:lnTo>
                  <a:pt x="692" y="254"/>
                </a:lnTo>
                <a:lnTo>
                  <a:pt x="676" y="258"/>
                </a:lnTo>
                <a:lnTo>
                  <a:pt x="676" y="258"/>
                </a:lnTo>
                <a:lnTo>
                  <a:pt x="680" y="224"/>
                </a:lnTo>
                <a:lnTo>
                  <a:pt x="680" y="224"/>
                </a:lnTo>
                <a:lnTo>
                  <a:pt x="670" y="212"/>
                </a:lnTo>
                <a:lnTo>
                  <a:pt x="672" y="210"/>
                </a:lnTo>
                <a:lnTo>
                  <a:pt x="654" y="204"/>
                </a:lnTo>
                <a:lnTo>
                  <a:pt x="618" y="204"/>
                </a:lnTo>
                <a:lnTo>
                  <a:pt x="600" y="188"/>
                </a:lnTo>
                <a:lnTo>
                  <a:pt x="574" y="166"/>
                </a:lnTo>
                <a:lnTo>
                  <a:pt x="564" y="170"/>
                </a:lnTo>
                <a:lnTo>
                  <a:pt x="558" y="180"/>
                </a:lnTo>
                <a:lnTo>
                  <a:pt x="544" y="168"/>
                </a:lnTo>
                <a:lnTo>
                  <a:pt x="538" y="156"/>
                </a:lnTo>
                <a:lnTo>
                  <a:pt x="524" y="158"/>
                </a:lnTo>
                <a:lnTo>
                  <a:pt x="516" y="142"/>
                </a:lnTo>
                <a:lnTo>
                  <a:pt x="478" y="148"/>
                </a:lnTo>
                <a:lnTo>
                  <a:pt x="468" y="134"/>
                </a:lnTo>
                <a:lnTo>
                  <a:pt x="434" y="130"/>
                </a:lnTo>
                <a:lnTo>
                  <a:pt x="408" y="112"/>
                </a:lnTo>
                <a:lnTo>
                  <a:pt x="388" y="104"/>
                </a:lnTo>
                <a:lnTo>
                  <a:pt x="362" y="78"/>
                </a:lnTo>
                <a:lnTo>
                  <a:pt x="338" y="66"/>
                </a:lnTo>
                <a:lnTo>
                  <a:pt x="308" y="72"/>
                </a:lnTo>
                <a:lnTo>
                  <a:pt x="278" y="54"/>
                </a:lnTo>
                <a:lnTo>
                  <a:pt x="236" y="40"/>
                </a:lnTo>
                <a:lnTo>
                  <a:pt x="228" y="26"/>
                </a:lnTo>
                <a:lnTo>
                  <a:pt x="214" y="24"/>
                </a:lnTo>
                <a:lnTo>
                  <a:pt x="200" y="6"/>
                </a:lnTo>
                <a:lnTo>
                  <a:pt x="172" y="0"/>
                </a:lnTo>
                <a:lnTo>
                  <a:pt x="160" y="8"/>
                </a:lnTo>
                <a:lnTo>
                  <a:pt x="148" y="10"/>
                </a:lnTo>
                <a:lnTo>
                  <a:pt x="136" y="6"/>
                </a:lnTo>
                <a:lnTo>
                  <a:pt x="126" y="12"/>
                </a:lnTo>
                <a:lnTo>
                  <a:pt x="148" y="28"/>
                </a:lnTo>
                <a:lnTo>
                  <a:pt x="140" y="40"/>
                </a:lnTo>
                <a:lnTo>
                  <a:pt x="124" y="32"/>
                </a:lnTo>
                <a:lnTo>
                  <a:pt x="106" y="32"/>
                </a:lnTo>
                <a:lnTo>
                  <a:pt x="96" y="24"/>
                </a:lnTo>
                <a:lnTo>
                  <a:pt x="56" y="26"/>
                </a:lnTo>
                <a:lnTo>
                  <a:pt x="38" y="50"/>
                </a:lnTo>
                <a:lnTo>
                  <a:pt x="48" y="64"/>
                </a:lnTo>
                <a:lnTo>
                  <a:pt x="50" y="76"/>
                </a:lnTo>
                <a:lnTo>
                  <a:pt x="58" y="90"/>
                </a:lnTo>
                <a:lnTo>
                  <a:pt x="70" y="96"/>
                </a:lnTo>
                <a:lnTo>
                  <a:pt x="56" y="108"/>
                </a:lnTo>
                <a:lnTo>
                  <a:pt x="70" y="118"/>
                </a:lnTo>
                <a:lnTo>
                  <a:pt x="66" y="124"/>
                </a:lnTo>
                <a:lnTo>
                  <a:pt x="52" y="132"/>
                </a:lnTo>
                <a:lnTo>
                  <a:pt x="56" y="142"/>
                </a:lnTo>
                <a:lnTo>
                  <a:pt x="54" y="148"/>
                </a:lnTo>
                <a:lnTo>
                  <a:pt x="74" y="156"/>
                </a:lnTo>
                <a:lnTo>
                  <a:pt x="100" y="172"/>
                </a:lnTo>
                <a:lnTo>
                  <a:pt x="100" y="172"/>
                </a:lnTo>
                <a:lnTo>
                  <a:pt x="84" y="194"/>
                </a:lnTo>
                <a:lnTo>
                  <a:pt x="84" y="194"/>
                </a:lnTo>
                <a:lnTo>
                  <a:pt x="86" y="200"/>
                </a:lnTo>
                <a:lnTo>
                  <a:pt x="86" y="200"/>
                </a:lnTo>
                <a:lnTo>
                  <a:pt x="114" y="196"/>
                </a:lnTo>
                <a:lnTo>
                  <a:pt x="114" y="196"/>
                </a:lnTo>
                <a:lnTo>
                  <a:pt x="124" y="222"/>
                </a:lnTo>
                <a:lnTo>
                  <a:pt x="124" y="222"/>
                </a:lnTo>
                <a:lnTo>
                  <a:pt x="154" y="212"/>
                </a:lnTo>
                <a:lnTo>
                  <a:pt x="168" y="208"/>
                </a:lnTo>
                <a:lnTo>
                  <a:pt x="216" y="238"/>
                </a:lnTo>
                <a:lnTo>
                  <a:pt x="216" y="238"/>
                </a:lnTo>
                <a:lnTo>
                  <a:pt x="210" y="256"/>
                </a:lnTo>
                <a:lnTo>
                  <a:pt x="210" y="256"/>
                </a:lnTo>
                <a:lnTo>
                  <a:pt x="240" y="274"/>
                </a:lnTo>
                <a:lnTo>
                  <a:pt x="230" y="300"/>
                </a:lnTo>
                <a:lnTo>
                  <a:pt x="178" y="330"/>
                </a:lnTo>
                <a:lnTo>
                  <a:pt x="178" y="330"/>
                </a:lnTo>
                <a:lnTo>
                  <a:pt x="156" y="336"/>
                </a:lnTo>
                <a:lnTo>
                  <a:pt x="156" y="336"/>
                </a:lnTo>
                <a:lnTo>
                  <a:pt x="152" y="378"/>
                </a:lnTo>
                <a:lnTo>
                  <a:pt x="136" y="400"/>
                </a:lnTo>
                <a:lnTo>
                  <a:pt x="136" y="400"/>
                </a:lnTo>
                <a:lnTo>
                  <a:pt x="128" y="404"/>
                </a:lnTo>
                <a:lnTo>
                  <a:pt x="128" y="404"/>
                </a:lnTo>
                <a:lnTo>
                  <a:pt x="126" y="430"/>
                </a:lnTo>
                <a:lnTo>
                  <a:pt x="102" y="466"/>
                </a:lnTo>
                <a:lnTo>
                  <a:pt x="102" y="466"/>
                </a:lnTo>
                <a:lnTo>
                  <a:pt x="62" y="466"/>
                </a:lnTo>
                <a:lnTo>
                  <a:pt x="62" y="480"/>
                </a:lnTo>
                <a:lnTo>
                  <a:pt x="62" y="480"/>
                </a:lnTo>
                <a:lnTo>
                  <a:pt x="70" y="494"/>
                </a:lnTo>
                <a:lnTo>
                  <a:pt x="70" y="494"/>
                </a:lnTo>
                <a:lnTo>
                  <a:pt x="72" y="532"/>
                </a:lnTo>
                <a:lnTo>
                  <a:pt x="72" y="532"/>
                </a:lnTo>
                <a:lnTo>
                  <a:pt x="82" y="534"/>
                </a:lnTo>
                <a:lnTo>
                  <a:pt x="82" y="566"/>
                </a:lnTo>
                <a:lnTo>
                  <a:pt x="82" y="566"/>
                </a:lnTo>
                <a:lnTo>
                  <a:pt x="56" y="586"/>
                </a:lnTo>
                <a:lnTo>
                  <a:pt x="56" y="586"/>
                </a:lnTo>
                <a:lnTo>
                  <a:pt x="42" y="602"/>
                </a:lnTo>
                <a:lnTo>
                  <a:pt x="42" y="602"/>
                </a:lnTo>
                <a:lnTo>
                  <a:pt x="40" y="616"/>
                </a:lnTo>
                <a:lnTo>
                  <a:pt x="40" y="616"/>
                </a:lnTo>
                <a:lnTo>
                  <a:pt x="56" y="634"/>
                </a:lnTo>
                <a:lnTo>
                  <a:pt x="56" y="654"/>
                </a:lnTo>
                <a:lnTo>
                  <a:pt x="56" y="656"/>
                </a:lnTo>
                <a:lnTo>
                  <a:pt x="38" y="668"/>
                </a:lnTo>
                <a:lnTo>
                  <a:pt x="28" y="676"/>
                </a:lnTo>
                <a:lnTo>
                  <a:pt x="28" y="676"/>
                </a:lnTo>
                <a:lnTo>
                  <a:pt x="6" y="684"/>
                </a:lnTo>
                <a:lnTo>
                  <a:pt x="6" y="684"/>
                </a:lnTo>
                <a:lnTo>
                  <a:pt x="2" y="696"/>
                </a:lnTo>
                <a:lnTo>
                  <a:pt x="2" y="696"/>
                </a:lnTo>
                <a:lnTo>
                  <a:pt x="4" y="742"/>
                </a:lnTo>
                <a:lnTo>
                  <a:pt x="0" y="742"/>
                </a:lnTo>
                <a:lnTo>
                  <a:pt x="28" y="746"/>
                </a:lnTo>
                <a:lnTo>
                  <a:pt x="50" y="768"/>
                </a:lnTo>
                <a:lnTo>
                  <a:pt x="70" y="812"/>
                </a:lnTo>
                <a:lnTo>
                  <a:pt x="76" y="832"/>
                </a:lnTo>
                <a:lnTo>
                  <a:pt x="74" y="856"/>
                </a:lnTo>
                <a:lnTo>
                  <a:pt x="68" y="888"/>
                </a:lnTo>
                <a:lnTo>
                  <a:pt x="94" y="918"/>
                </a:lnTo>
                <a:lnTo>
                  <a:pt x="104" y="934"/>
                </a:lnTo>
                <a:lnTo>
                  <a:pt x="120" y="938"/>
                </a:lnTo>
                <a:lnTo>
                  <a:pt x="136" y="930"/>
                </a:lnTo>
                <a:lnTo>
                  <a:pt x="184" y="902"/>
                </a:lnTo>
                <a:lnTo>
                  <a:pt x="202" y="906"/>
                </a:lnTo>
                <a:lnTo>
                  <a:pt x="236" y="890"/>
                </a:lnTo>
                <a:lnTo>
                  <a:pt x="290" y="896"/>
                </a:lnTo>
                <a:lnTo>
                  <a:pt x="324" y="916"/>
                </a:lnTo>
                <a:lnTo>
                  <a:pt x="368" y="918"/>
                </a:lnTo>
                <a:lnTo>
                  <a:pt x="386" y="928"/>
                </a:lnTo>
                <a:lnTo>
                  <a:pt x="412" y="924"/>
                </a:lnTo>
                <a:lnTo>
                  <a:pt x="428" y="942"/>
                </a:lnTo>
                <a:lnTo>
                  <a:pt x="446" y="944"/>
                </a:lnTo>
                <a:lnTo>
                  <a:pt x="470" y="900"/>
                </a:lnTo>
                <a:lnTo>
                  <a:pt x="504" y="890"/>
                </a:lnTo>
                <a:lnTo>
                  <a:pt x="514" y="876"/>
                </a:lnTo>
                <a:lnTo>
                  <a:pt x="572" y="880"/>
                </a:lnTo>
                <a:lnTo>
                  <a:pt x="584" y="886"/>
                </a:lnTo>
                <a:lnTo>
                  <a:pt x="596" y="882"/>
                </a:lnTo>
                <a:lnTo>
                  <a:pt x="592" y="858"/>
                </a:lnTo>
                <a:lnTo>
                  <a:pt x="644" y="802"/>
                </a:lnTo>
                <a:lnTo>
                  <a:pt x="668" y="796"/>
                </a:lnTo>
                <a:lnTo>
                  <a:pt x="690" y="776"/>
                </a:lnTo>
                <a:lnTo>
                  <a:pt x="690" y="758"/>
                </a:lnTo>
                <a:lnTo>
                  <a:pt x="672" y="742"/>
                </a:lnTo>
                <a:lnTo>
                  <a:pt x="672" y="676"/>
                </a:lnTo>
                <a:lnTo>
                  <a:pt x="776" y="578"/>
                </a:lnTo>
                <a:lnTo>
                  <a:pt x="792" y="584"/>
                </a:lnTo>
                <a:lnTo>
                  <a:pt x="808" y="570"/>
                </a:lnTo>
                <a:lnTo>
                  <a:pt x="806" y="556"/>
                </a:lnTo>
                <a:lnTo>
                  <a:pt x="834" y="542"/>
                </a:lnTo>
                <a:lnTo>
                  <a:pt x="920" y="536"/>
                </a:lnTo>
                <a:lnTo>
                  <a:pt x="958" y="516"/>
                </a:lnTo>
                <a:lnTo>
                  <a:pt x="990" y="516"/>
                </a:lnTo>
                <a:lnTo>
                  <a:pt x="1036" y="476"/>
                </a:lnTo>
                <a:lnTo>
                  <a:pt x="1034" y="450"/>
                </a:lnTo>
                <a:lnTo>
                  <a:pt x="1046" y="440"/>
                </a:lnTo>
                <a:lnTo>
                  <a:pt x="1034" y="420"/>
                </a:lnTo>
                <a:lnTo>
                  <a:pt x="1030" y="414"/>
                </a:lnTo>
                <a:lnTo>
                  <a:pt x="1030" y="414"/>
                </a:lnTo>
                <a:close/>
              </a:path>
            </a:pathLst>
          </a:custGeom>
          <a:solidFill>
            <a:srgbClr val="1D47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090" name="Freeform 42"/>
          <p:cNvSpPr>
            <a:spLocks/>
          </p:cNvSpPr>
          <p:nvPr/>
        </p:nvSpPr>
        <p:spPr bwMode="auto">
          <a:xfrm>
            <a:off x="2347201" y="4789801"/>
            <a:ext cx="24480" cy="18720"/>
          </a:xfrm>
          <a:custGeom>
            <a:avLst/>
            <a:gdLst>
              <a:gd name="T0" fmla="*/ 2 w 16"/>
              <a:gd name="T1" fmla="*/ 14 h 14"/>
              <a:gd name="T2" fmla="*/ 2 w 16"/>
              <a:gd name="T3" fmla="*/ 14 h 14"/>
              <a:gd name="T4" fmla="*/ 14 w 16"/>
              <a:gd name="T5" fmla="*/ 10 h 14"/>
              <a:gd name="T6" fmla="*/ 14 w 16"/>
              <a:gd name="T7" fmla="*/ 10 h 14"/>
              <a:gd name="T8" fmla="*/ 16 w 16"/>
              <a:gd name="T9" fmla="*/ 2 h 14"/>
              <a:gd name="T10" fmla="*/ 16 w 16"/>
              <a:gd name="T11" fmla="*/ 2 h 14"/>
              <a:gd name="T12" fmla="*/ 8 w 16"/>
              <a:gd name="T13" fmla="*/ 0 h 14"/>
              <a:gd name="T14" fmla="*/ 8 w 16"/>
              <a:gd name="T15" fmla="*/ 0 h 14"/>
              <a:gd name="T16" fmla="*/ 0 w 16"/>
              <a:gd name="T17" fmla="*/ 6 h 14"/>
              <a:gd name="T18" fmla="*/ 0 w 16"/>
              <a:gd name="T19" fmla="*/ 6 h 14"/>
              <a:gd name="T20" fmla="*/ 2 w 16"/>
              <a:gd name="T21" fmla="*/ 14 h 14"/>
              <a:gd name="T22" fmla="*/ 2 w 16"/>
              <a:gd name="T23" fmla="*/ 14 h 14"/>
              <a:gd name="T24" fmla="*/ 2 w 16"/>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4">
                <a:moveTo>
                  <a:pt x="2" y="14"/>
                </a:moveTo>
                <a:lnTo>
                  <a:pt x="2" y="14"/>
                </a:lnTo>
                <a:lnTo>
                  <a:pt x="14" y="10"/>
                </a:lnTo>
                <a:lnTo>
                  <a:pt x="14" y="10"/>
                </a:lnTo>
                <a:lnTo>
                  <a:pt x="16" y="2"/>
                </a:lnTo>
                <a:lnTo>
                  <a:pt x="16" y="2"/>
                </a:lnTo>
                <a:lnTo>
                  <a:pt x="8" y="0"/>
                </a:lnTo>
                <a:lnTo>
                  <a:pt x="8" y="0"/>
                </a:lnTo>
                <a:lnTo>
                  <a:pt x="0" y="6"/>
                </a:lnTo>
                <a:lnTo>
                  <a:pt x="0" y="6"/>
                </a:lnTo>
                <a:lnTo>
                  <a:pt x="2" y="14"/>
                </a:lnTo>
                <a:lnTo>
                  <a:pt x="2" y="14"/>
                </a:lnTo>
                <a:lnTo>
                  <a:pt x="2" y="14"/>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091" name="Freeform 43"/>
          <p:cNvSpPr>
            <a:spLocks/>
          </p:cNvSpPr>
          <p:nvPr/>
        </p:nvSpPr>
        <p:spPr bwMode="auto">
          <a:xfrm>
            <a:off x="1520641" y="2429641"/>
            <a:ext cx="544320" cy="551520"/>
          </a:xfrm>
          <a:custGeom>
            <a:avLst/>
            <a:gdLst>
              <a:gd name="T0" fmla="*/ 42 w 380"/>
              <a:gd name="T1" fmla="*/ 296 h 386"/>
              <a:gd name="T2" fmla="*/ 2 w 380"/>
              <a:gd name="T3" fmla="*/ 312 h 386"/>
              <a:gd name="T4" fmla="*/ 52 w 380"/>
              <a:gd name="T5" fmla="*/ 332 h 386"/>
              <a:gd name="T6" fmla="*/ 16 w 380"/>
              <a:gd name="T7" fmla="*/ 342 h 386"/>
              <a:gd name="T8" fmla="*/ 50 w 380"/>
              <a:gd name="T9" fmla="*/ 354 h 386"/>
              <a:gd name="T10" fmla="*/ 30 w 380"/>
              <a:gd name="T11" fmla="*/ 370 h 386"/>
              <a:gd name="T12" fmla="*/ 56 w 380"/>
              <a:gd name="T13" fmla="*/ 378 h 386"/>
              <a:gd name="T14" fmla="*/ 78 w 380"/>
              <a:gd name="T15" fmla="*/ 378 h 386"/>
              <a:gd name="T16" fmla="*/ 130 w 380"/>
              <a:gd name="T17" fmla="*/ 378 h 386"/>
              <a:gd name="T18" fmla="*/ 146 w 380"/>
              <a:gd name="T19" fmla="*/ 346 h 386"/>
              <a:gd name="T20" fmla="*/ 172 w 380"/>
              <a:gd name="T21" fmla="*/ 366 h 386"/>
              <a:gd name="T22" fmla="*/ 218 w 380"/>
              <a:gd name="T23" fmla="*/ 356 h 386"/>
              <a:gd name="T24" fmla="*/ 270 w 380"/>
              <a:gd name="T25" fmla="*/ 364 h 386"/>
              <a:gd name="T26" fmla="*/ 298 w 380"/>
              <a:gd name="T27" fmla="*/ 362 h 386"/>
              <a:gd name="T28" fmla="*/ 308 w 380"/>
              <a:gd name="T29" fmla="*/ 350 h 386"/>
              <a:gd name="T30" fmla="*/ 322 w 380"/>
              <a:gd name="T31" fmla="*/ 320 h 386"/>
              <a:gd name="T32" fmla="*/ 356 w 380"/>
              <a:gd name="T33" fmla="*/ 264 h 386"/>
              <a:gd name="T34" fmla="*/ 368 w 380"/>
              <a:gd name="T35" fmla="*/ 190 h 386"/>
              <a:gd name="T36" fmla="*/ 360 w 380"/>
              <a:gd name="T37" fmla="*/ 168 h 386"/>
              <a:gd name="T38" fmla="*/ 342 w 380"/>
              <a:gd name="T39" fmla="*/ 126 h 386"/>
              <a:gd name="T40" fmla="*/ 318 w 380"/>
              <a:gd name="T41" fmla="*/ 140 h 386"/>
              <a:gd name="T42" fmla="*/ 274 w 380"/>
              <a:gd name="T43" fmla="*/ 98 h 386"/>
              <a:gd name="T44" fmla="*/ 296 w 380"/>
              <a:gd name="T45" fmla="*/ 46 h 386"/>
              <a:gd name="T46" fmla="*/ 338 w 380"/>
              <a:gd name="T47" fmla="*/ 48 h 386"/>
              <a:gd name="T48" fmla="*/ 356 w 380"/>
              <a:gd name="T49" fmla="*/ 38 h 386"/>
              <a:gd name="T50" fmla="*/ 372 w 380"/>
              <a:gd name="T51" fmla="*/ 36 h 386"/>
              <a:gd name="T52" fmla="*/ 364 w 380"/>
              <a:gd name="T53" fmla="*/ 0 h 386"/>
              <a:gd name="T54" fmla="*/ 332 w 380"/>
              <a:gd name="T55" fmla="*/ 40 h 386"/>
              <a:gd name="T56" fmla="*/ 334 w 380"/>
              <a:gd name="T57" fmla="*/ 4 h 386"/>
              <a:gd name="T58" fmla="*/ 274 w 380"/>
              <a:gd name="T59" fmla="*/ 26 h 386"/>
              <a:gd name="T60" fmla="*/ 242 w 380"/>
              <a:gd name="T61" fmla="*/ 36 h 386"/>
              <a:gd name="T62" fmla="*/ 270 w 380"/>
              <a:gd name="T63" fmla="*/ 54 h 386"/>
              <a:gd name="T64" fmla="*/ 262 w 380"/>
              <a:gd name="T65" fmla="*/ 70 h 386"/>
              <a:gd name="T66" fmla="*/ 226 w 380"/>
              <a:gd name="T67" fmla="*/ 88 h 386"/>
              <a:gd name="T68" fmla="*/ 214 w 380"/>
              <a:gd name="T69" fmla="*/ 76 h 386"/>
              <a:gd name="T70" fmla="*/ 190 w 380"/>
              <a:gd name="T71" fmla="*/ 70 h 386"/>
              <a:gd name="T72" fmla="*/ 136 w 380"/>
              <a:gd name="T73" fmla="*/ 64 h 386"/>
              <a:gd name="T74" fmla="*/ 130 w 380"/>
              <a:gd name="T75" fmla="*/ 114 h 386"/>
              <a:gd name="T76" fmla="*/ 96 w 380"/>
              <a:gd name="T77" fmla="*/ 128 h 386"/>
              <a:gd name="T78" fmla="*/ 128 w 380"/>
              <a:gd name="T79" fmla="*/ 186 h 386"/>
              <a:gd name="T80" fmla="*/ 158 w 380"/>
              <a:gd name="T81" fmla="*/ 196 h 386"/>
              <a:gd name="T82" fmla="*/ 126 w 380"/>
              <a:gd name="T83" fmla="*/ 204 h 386"/>
              <a:gd name="T84" fmla="*/ 74 w 380"/>
              <a:gd name="T85" fmla="*/ 230 h 386"/>
              <a:gd name="T86" fmla="*/ 114 w 380"/>
              <a:gd name="T87" fmla="*/ 248 h 386"/>
              <a:gd name="T88" fmla="*/ 150 w 380"/>
              <a:gd name="T89" fmla="*/ 260 h 386"/>
              <a:gd name="T90" fmla="*/ 100 w 380"/>
              <a:gd name="T91" fmla="*/ 262 h 386"/>
              <a:gd name="T92" fmla="*/ 64 w 380"/>
              <a:gd name="T93" fmla="*/ 262 h 386"/>
              <a:gd name="T94" fmla="*/ 44 w 380"/>
              <a:gd name="T95" fmla="*/ 258 h 386"/>
              <a:gd name="T96" fmla="*/ 0 w 380"/>
              <a:gd name="T97" fmla="*/ 268 h 386"/>
              <a:gd name="T98" fmla="*/ 42 w 380"/>
              <a:gd name="T99" fmla="*/ 28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0" h="386">
                <a:moveTo>
                  <a:pt x="42" y="288"/>
                </a:moveTo>
                <a:lnTo>
                  <a:pt x="42" y="296"/>
                </a:lnTo>
                <a:lnTo>
                  <a:pt x="18" y="302"/>
                </a:lnTo>
                <a:lnTo>
                  <a:pt x="2" y="312"/>
                </a:lnTo>
                <a:lnTo>
                  <a:pt x="12" y="326"/>
                </a:lnTo>
                <a:lnTo>
                  <a:pt x="52" y="332"/>
                </a:lnTo>
                <a:lnTo>
                  <a:pt x="56" y="338"/>
                </a:lnTo>
                <a:lnTo>
                  <a:pt x="16" y="342"/>
                </a:lnTo>
                <a:lnTo>
                  <a:pt x="20" y="356"/>
                </a:lnTo>
                <a:lnTo>
                  <a:pt x="50" y="354"/>
                </a:lnTo>
                <a:lnTo>
                  <a:pt x="42" y="364"/>
                </a:lnTo>
                <a:lnTo>
                  <a:pt x="30" y="370"/>
                </a:lnTo>
                <a:lnTo>
                  <a:pt x="24" y="378"/>
                </a:lnTo>
                <a:lnTo>
                  <a:pt x="56" y="378"/>
                </a:lnTo>
                <a:lnTo>
                  <a:pt x="72" y="386"/>
                </a:lnTo>
                <a:lnTo>
                  <a:pt x="78" y="378"/>
                </a:lnTo>
                <a:lnTo>
                  <a:pt x="110" y="386"/>
                </a:lnTo>
                <a:lnTo>
                  <a:pt x="130" y="378"/>
                </a:lnTo>
                <a:lnTo>
                  <a:pt x="138" y="350"/>
                </a:lnTo>
                <a:lnTo>
                  <a:pt x="146" y="346"/>
                </a:lnTo>
                <a:lnTo>
                  <a:pt x="158" y="368"/>
                </a:lnTo>
                <a:lnTo>
                  <a:pt x="172" y="366"/>
                </a:lnTo>
                <a:lnTo>
                  <a:pt x="198" y="368"/>
                </a:lnTo>
                <a:lnTo>
                  <a:pt x="218" y="356"/>
                </a:lnTo>
                <a:lnTo>
                  <a:pt x="242" y="356"/>
                </a:lnTo>
                <a:lnTo>
                  <a:pt x="270" y="364"/>
                </a:lnTo>
                <a:lnTo>
                  <a:pt x="288" y="374"/>
                </a:lnTo>
                <a:lnTo>
                  <a:pt x="298" y="362"/>
                </a:lnTo>
                <a:lnTo>
                  <a:pt x="294" y="350"/>
                </a:lnTo>
                <a:lnTo>
                  <a:pt x="308" y="350"/>
                </a:lnTo>
                <a:lnTo>
                  <a:pt x="310" y="338"/>
                </a:lnTo>
                <a:lnTo>
                  <a:pt x="322" y="320"/>
                </a:lnTo>
                <a:lnTo>
                  <a:pt x="340" y="298"/>
                </a:lnTo>
                <a:lnTo>
                  <a:pt x="356" y="264"/>
                </a:lnTo>
                <a:lnTo>
                  <a:pt x="358" y="222"/>
                </a:lnTo>
                <a:lnTo>
                  <a:pt x="368" y="190"/>
                </a:lnTo>
                <a:lnTo>
                  <a:pt x="380" y="180"/>
                </a:lnTo>
                <a:lnTo>
                  <a:pt x="360" y="168"/>
                </a:lnTo>
                <a:lnTo>
                  <a:pt x="360" y="168"/>
                </a:lnTo>
                <a:lnTo>
                  <a:pt x="342" y="126"/>
                </a:lnTo>
                <a:lnTo>
                  <a:pt x="342" y="126"/>
                </a:lnTo>
                <a:lnTo>
                  <a:pt x="318" y="140"/>
                </a:lnTo>
                <a:lnTo>
                  <a:pt x="300" y="134"/>
                </a:lnTo>
                <a:lnTo>
                  <a:pt x="274" y="98"/>
                </a:lnTo>
                <a:lnTo>
                  <a:pt x="280" y="74"/>
                </a:lnTo>
                <a:lnTo>
                  <a:pt x="296" y="46"/>
                </a:lnTo>
                <a:lnTo>
                  <a:pt x="322" y="48"/>
                </a:lnTo>
                <a:lnTo>
                  <a:pt x="338" y="48"/>
                </a:lnTo>
                <a:lnTo>
                  <a:pt x="338" y="48"/>
                </a:lnTo>
                <a:lnTo>
                  <a:pt x="356" y="38"/>
                </a:lnTo>
                <a:lnTo>
                  <a:pt x="370" y="34"/>
                </a:lnTo>
                <a:lnTo>
                  <a:pt x="372" y="36"/>
                </a:lnTo>
                <a:lnTo>
                  <a:pt x="378" y="10"/>
                </a:lnTo>
                <a:lnTo>
                  <a:pt x="364" y="0"/>
                </a:lnTo>
                <a:lnTo>
                  <a:pt x="348" y="8"/>
                </a:lnTo>
                <a:lnTo>
                  <a:pt x="332" y="40"/>
                </a:lnTo>
                <a:lnTo>
                  <a:pt x="328" y="30"/>
                </a:lnTo>
                <a:lnTo>
                  <a:pt x="334" y="4"/>
                </a:lnTo>
                <a:lnTo>
                  <a:pt x="296" y="8"/>
                </a:lnTo>
                <a:lnTo>
                  <a:pt x="274" y="26"/>
                </a:lnTo>
                <a:lnTo>
                  <a:pt x="266" y="32"/>
                </a:lnTo>
                <a:lnTo>
                  <a:pt x="242" y="36"/>
                </a:lnTo>
                <a:lnTo>
                  <a:pt x="240" y="56"/>
                </a:lnTo>
                <a:lnTo>
                  <a:pt x="270" y="54"/>
                </a:lnTo>
                <a:lnTo>
                  <a:pt x="278" y="66"/>
                </a:lnTo>
                <a:lnTo>
                  <a:pt x="262" y="70"/>
                </a:lnTo>
                <a:lnTo>
                  <a:pt x="238" y="80"/>
                </a:lnTo>
                <a:lnTo>
                  <a:pt x="226" y="88"/>
                </a:lnTo>
                <a:lnTo>
                  <a:pt x="218" y="84"/>
                </a:lnTo>
                <a:lnTo>
                  <a:pt x="214" y="76"/>
                </a:lnTo>
                <a:lnTo>
                  <a:pt x="190" y="82"/>
                </a:lnTo>
                <a:lnTo>
                  <a:pt x="190" y="70"/>
                </a:lnTo>
                <a:lnTo>
                  <a:pt x="168" y="64"/>
                </a:lnTo>
                <a:lnTo>
                  <a:pt x="136" y="64"/>
                </a:lnTo>
                <a:lnTo>
                  <a:pt x="118" y="90"/>
                </a:lnTo>
                <a:lnTo>
                  <a:pt x="130" y="114"/>
                </a:lnTo>
                <a:lnTo>
                  <a:pt x="116" y="128"/>
                </a:lnTo>
                <a:lnTo>
                  <a:pt x="96" y="128"/>
                </a:lnTo>
                <a:lnTo>
                  <a:pt x="92" y="148"/>
                </a:lnTo>
                <a:lnTo>
                  <a:pt x="128" y="186"/>
                </a:lnTo>
                <a:lnTo>
                  <a:pt x="150" y="186"/>
                </a:lnTo>
                <a:lnTo>
                  <a:pt x="158" y="196"/>
                </a:lnTo>
                <a:lnTo>
                  <a:pt x="140" y="206"/>
                </a:lnTo>
                <a:lnTo>
                  <a:pt x="126" y="204"/>
                </a:lnTo>
                <a:lnTo>
                  <a:pt x="106" y="226"/>
                </a:lnTo>
                <a:lnTo>
                  <a:pt x="74" y="230"/>
                </a:lnTo>
                <a:lnTo>
                  <a:pt x="70" y="242"/>
                </a:lnTo>
                <a:lnTo>
                  <a:pt x="114" y="248"/>
                </a:lnTo>
                <a:lnTo>
                  <a:pt x="146" y="242"/>
                </a:lnTo>
                <a:lnTo>
                  <a:pt x="150" y="260"/>
                </a:lnTo>
                <a:lnTo>
                  <a:pt x="130" y="258"/>
                </a:lnTo>
                <a:lnTo>
                  <a:pt x="100" y="262"/>
                </a:lnTo>
                <a:lnTo>
                  <a:pt x="90" y="256"/>
                </a:lnTo>
                <a:lnTo>
                  <a:pt x="64" y="262"/>
                </a:lnTo>
                <a:lnTo>
                  <a:pt x="56" y="270"/>
                </a:lnTo>
                <a:lnTo>
                  <a:pt x="44" y="258"/>
                </a:lnTo>
                <a:lnTo>
                  <a:pt x="20" y="258"/>
                </a:lnTo>
                <a:lnTo>
                  <a:pt x="0" y="268"/>
                </a:lnTo>
                <a:lnTo>
                  <a:pt x="6" y="280"/>
                </a:lnTo>
                <a:lnTo>
                  <a:pt x="42" y="288"/>
                </a:lnTo>
                <a:lnTo>
                  <a:pt x="42" y="288"/>
                </a:lnTo>
                <a:close/>
              </a:path>
            </a:pathLst>
          </a:custGeom>
          <a:solidFill>
            <a:srgbClr val="1D47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092" name="Freeform 44"/>
          <p:cNvSpPr>
            <a:spLocks/>
          </p:cNvSpPr>
          <p:nvPr/>
        </p:nvSpPr>
        <p:spPr bwMode="auto">
          <a:xfrm>
            <a:off x="3811681" y="635401"/>
            <a:ext cx="1067040" cy="2263680"/>
          </a:xfrm>
          <a:custGeom>
            <a:avLst/>
            <a:gdLst>
              <a:gd name="T0" fmla="*/ 2 w 744"/>
              <a:gd name="T1" fmla="*/ 1202 h 1580"/>
              <a:gd name="T2" fmla="*/ 30 w 744"/>
              <a:gd name="T3" fmla="*/ 1264 h 1580"/>
              <a:gd name="T4" fmla="*/ 46 w 744"/>
              <a:gd name="T5" fmla="*/ 1378 h 1580"/>
              <a:gd name="T6" fmla="*/ 56 w 744"/>
              <a:gd name="T7" fmla="*/ 1464 h 1580"/>
              <a:gd name="T8" fmla="*/ 64 w 744"/>
              <a:gd name="T9" fmla="*/ 1556 h 1580"/>
              <a:gd name="T10" fmla="*/ 100 w 744"/>
              <a:gd name="T11" fmla="*/ 1580 h 1580"/>
              <a:gd name="T12" fmla="*/ 170 w 744"/>
              <a:gd name="T13" fmla="*/ 1556 h 1580"/>
              <a:gd name="T14" fmla="*/ 200 w 744"/>
              <a:gd name="T15" fmla="*/ 1490 h 1580"/>
              <a:gd name="T16" fmla="*/ 270 w 744"/>
              <a:gd name="T17" fmla="*/ 1496 h 1580"/>
              <a:gd name="T18" fmla="*/ 318 w 744"/>
              <a:gd name="T19" fmla="*/ 1384 h 1580"/>
              <a:gd name="T20" fmla="*/ 332 w 744"/>
              <a:gd name="T21" fmla="*/ 1258 h 1580"/>
              <a:gd name="T22" fmla="*/ 360 w 744"/>
              <a:gd name="T23" fmla="*/ 1234 h 1580"/>
              <a:gd name="T24" fmla="*/ 328 w 744"/>
              <a:gd name="T25" fmla="*/ 1196 h 1580"/>
              <a:gd name="T26" fmla="*/ 398 w 744"/>
              <a:gd name="T27" fmla="*/ 1160 h 1580"/>
              <a:gd name="T28" fmla="*/ 428 w 744"/>
              <a:gd name="T29" fmla="*/ 1170 h 1580"/>
              <a:gd name="T30" fmla="*/ 384 w 744"/>
              <a:gd name="T31" fmla="*/ 1134 h 1580"/>
              <a:gd name="T32" fmla="*/ 312 w 744"/>
              <a:gd name="T33" fmla="*/ 1120 h 1580"/>
              <a:gd name="T34" fmla="*/ 358 w 744"/>
              <a:gd name="T35" fmla="*/ 1096 h 1580"/>
              <a:gd name="T36" fmla="*/ 378 w 744"/>
              <a:gd name="T37" fmla="*/ 1082 h 1580"/>
              <a:gd name="T38" fmla="*/ 410 w 744"/>
              <a:gd name="T39" fmla="*/ 1116 h 1580"/>
              <a:gd name="T40" fmla="*/ 462 w 744"/>
              <a:gd name="T41" fmla="*/ 1036 h 1580"/>
              <a:gd name="T42" fmla="*/ 402 w 744"/>
              <a:gd name="T43" fmla="*/ 994 h 1580"/>
              <a:gd name="T44" fmla="*/ 380 w 744"/>
              <a:gd name="T45" fmla="*/ 938 h 1580"/>
              <a:gd name="T46" fmla="*/ 398 w 744"/>
              <a:gd name="T47" fmla="*/ 788 h 1580"/>
              <a:gd name="T48" fmla="*/ 442 w 744"/>
              <a:gd name="T49" fmla="*/ 730 h 1580"/>
              <a:gd name="T50" fmla="*/ 470 w 744"/>
              <a:gd name="T51" fmla="*/ 680 h 1580"/>
              <a:gd name="T52" fmla="*/ 542 w 744"/>
              <a:gd name="T53" fmla="*/ 626 h 1580"/>
              <a:gd name="T54" fmla="*/ 618 w 744"/>
              <a:gd name="T55" fmla="*/ 526 h 1580"/>
              <a:gd name="T56" fmla="*/ 656 w 744"/>
              <a:gd name="T57" fmla="*/ 378 h 1580"/>
              <a:gd name="T58" fmla="*/ 688 w 744"/>
              <a:gd name="T59" fmla="*/ 300 h 1580"/>
              <a:gd name="T60" fmla="*/ 686 w 744"/>
              <a:gd name="T61" fmla="*/ 216 h 1580"/>
              <a:gd name="T62" fmla="*/ 674 w 744"/>
              <a:gd name="T63" fmla="*/ 154 h 1580"/>
              <a:gd name="T64" fmla="*/ 630 w 744"/>
              <a:gd name="T65" fmla="*/ 64 h 1580"/>
              <a:gd name="T66" fmla="*/ 558 w 744"/>
              <a:gd name="T67" fmla="*/ 0 h 1580"/>
              <a:gd name="T68" fmla="*/ 540 w 744"/>
              <a:gd name="T69" fmla="*/ 80 h 1580"/>
              <a:gd name="T70" fmla="*/ 434 w 744"/>
              <a:gd name="T71" fmla="*/ 132 h 1580"/>
              <a:gd name="T72" fmla="*/ 388 w 744"/>
              <a:gd name="T73" fmla="*/ 172 h 1580"/>
              <a:gd name="T74" fmla="*/ 362 w 744"/>
              <a:gd name="T75" fmla="*/ 194 h 1580"/>
              <a:gd name="T76" fmla="*/ 288 w 744"/>
              <a:gd name="T77" fmla="*/ 330 h 1580"/>
              <a:gd name="T78" fmla="*/ 274 w 744"/>
              <a:gd name="T79" fmla="*/ 342 h 1580"/>
              <a:gd name="T80" fmla="*/ 240 w 744"/>
              <a:gd name="T81" fmla="*/ 476 h 1580"/>
              <a:gd name="T82" fmla="*/ 206 w 744"/>
              <a:gd name="T83" fmla="*/ 510 h 1580"/>
              <a:gd name="T84" fmla="*/ 232 w 744"/>
              <a:gd name="T85" fmla="*/ 560 h 1580"/>
              <a:gd name="T86" fmla="*/ 166 w 744"/>
              <a:gd name="T87" fmla="*/ 574 h 1580"/>
              <a:gd name="T88" fmla="*/ 130 w 744"/>
              <a:gd name="T89" fmla="*/ 718 h 1580"/>
              <a:gd name="T90" fmla="*/ 112 w 744"/>
              <a:gd name="T91" fmla="*/ 760 h 1580"/>
              <a:gd name="T92" fmla="*/ 122 w 744"/>
              <a:gd name="T93" fmla="*/ 868 h 1580"/>
              <a:gd name="T94" fmla="*/ 96 w 744"/>
              <a:gd name="T95" fmla="*/ 922 h 1580"/>
              <a:gd name="T96" fmla="*/ 100 w 744"/>
              <a:gd name="T97" fmla="*/ 1016 h 1580"/>
              <a:gd name="T98" fmla="*/ 52 w 744"/>
              <a:gd name="T99" fmla="*/ 1128 h 1580"/>
              <a:gd name="T100" fmla="*/ 6 w 744"/>
              <a:gd name="T101" fmla="*/ 1148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4" h="1580">
                <a:moveTo>
                  <a:pt x="6" y="1148"/>
                </a:moveTo>
                <a:lnTo>
                  <a:pt x="4" y="1158"/>
                </a:lnTo>
                <a:lnTo>
                  <a:pt x="0" y="1174"/>
                </a:lnTo>
                <a:lnTo>
                  <a:pt x="2" y="1202"/>
                </a:lnTo>
                <a:lnTo>
                  <a:pt x="8" y="1222"/>
                </a:lnTo>
                <a:lnTo>
                  <a:pt x="32" y="1218"/>
                </a:lnTo>
                <a:lnTo>
                  <a:pt x="40" y="1228"/>
                </a:lnTo>
                <a:lnTo>
                  <a:pt x="30" y="1264"/>
                </a:lnTo>
                <a:lnTo>
                  <a:pt x="20" y="1288"/>
                </a:lnTo>
                <a:lnTo>
                  <a:pt x="30" y="1328"/>
                </a:lnTo>
                <a:lnTo>
                  <a:pt x="44" y="1342"/>
                </a:lnTo>
                <a:lnTo>
                  <a:pt x="46" y="1378"/>
                </a:lnTo>
                <a:lnTo>
                  <a:pt x="62" y="1410"/>
                </a:lnTo>
                <a:lnTo>
                  <a:pt x="82" y="1426"/>
                </a:lnTo>
                <a:lnTo>
                  <a:pt x="74" y="1446"/>
                </a:lnTo>
                <a:lnTo>
                  <a:pt x="56" y="1464"/>
                </a:lnTo>
                <a:lnTo>
                  <a:pt x="56" y="1488"/>
                </a:lnTo>
                <a:lnTo>
                  <a:pt x="62" y="1510"/>
                </a:lnTo>
                <a:lnTo>
                  <a:pt x="74" y="1526"/>
                </a:lnTo>
                <a:lnTo>
                  <a:pt x="64" y="1556"/>
                </a:lnTo>
                <a:lnTo>
                  <a:pt x="60" y="1562"/>
                </a:lnTo>
                <a:lnTo>
                  <a:pt x="58" y="1574"/>
                </a:lnTo>
                <a:lnTo>
                  <a:pt x="78" y="1572"/>
                </a:lnTo>
                <a:lnTo>
                  <a:pt x="100" y="1580"/>
                </a:lnTo>
                <a:lnTo>
                  <a:pt x="124" y="1570"/>
                </a:lnTo>
                <a:lnTo>
                  <a:pt x="142" y="1572"/>
                </a:lnTo>
                <a:lnTo>
                  <a:pt x="152" y="1580"/>
                </a:lnTo>
                <a:lnTo>
                  <a:pt x="170" y="1556"/>
                </a:lnTo>
                <a:lnTo>
                  <a:pt x="158" y="1548"/>
                </a:lnTo>
                <a:lnTo>
                  <a:pt x="160" y="1514"/>
                </a:lnTo>
                <a:lnTo>
                  <a:pt x="192" y="1504"/>
                </a:lnTo>
                <a:lnTo>
                  <a:pt x="200" y="1490"/>
                </a:lnTo>
                <a:lnTo>
                  <a:pt x="230" y="1484"/>
                </a:lnTo>
                <a:lnTo>
                  <a:pt x="242" y="1488"/>
                </a:lnTo>
                <a:lnTo>
                  <a:pt x="254" y="1486"/>
                </a:lnTo>
                <a:lnTo>
                  <a:pt x="270" y="1496"/>
                </a:lnTo>
                <a:lnTo>
                  <a:pt x="282" y="1472"/>
                </a:lnTo>
                <a:lnTo>
                  <a:pt x="302" y="1452"/>
                </a:lnTo>
                <a:lnTo>
                  <a:pt x="308" y="1428"/>
                </a:lnTo>
                <a:lnTo>
                  <a:pt x="318" y="1384"/>
                </a:lnTo>
                <a:lnTo>
                  <a:pt x="322" y="1322"/>
                </a:lnTo>
                <a:lnTo>
                  <a:pt x="334" y="1302"/>
                </a:lnTo>
                <a:lnTo>
                  <a:pt x="334" y="1276"/>
                </a:lnTo>
                <a:lnTo>
                  <a:pt x="332" y="1258"/>
                </a:lnTo>
                <a:lnTo>
                  <a:pt x="346" y="1250"/>
                </a:lnTo>
                <a:lnTo>
                  <a:pt x="336" y="1240"/>
                </a:lnTo>
                <a:lnTo>
                  <a:pt x="340" y="1232"/>
                </a:lnTo>
                <a:lnTo>
                  <a:pt x="360" y="1234"/>
                </a:lnTo>
                <a:lnTo>
                  <a:pt x="350" y="1218"/>
                </a:lnTo>
                <a:lnTo>
                  <a:pt x="326" y="1220"/>
                </a:lnTo>
                <a:lnTo>
                  <a:pt x="312" y="1210"/>
                </a:lnTo>
                <a:lnTo>
                  <a:pt x="328" y="1196"/>
                </a:lnTo>
                <a:lnTo>
                  <a:pt x="362" y="1198"/>
                </a:lnTo>
                <a:lnTo>
                  <a:pt x="378" y="1186"/>
                </a:lnTo>
                <a:lnTo>
                  <a:pt x="386" y="1162"/>
                </a:lnTo>
                <a:lnTo>
                  <a:pt x="398" y="1160"/>
                </a:lnTo>
                <a:lnTo>
                  <a:pt x="394" y="1176"/>
                </a:lnTo>
                <a:lnTo>
                  <a:pt x="404" y="1184"/>
                </a:lnTo>
                <a:lnTo>
                  <a:pt x="426" y="1182"/>
                </a:lnTo>
                <a:lnTo>
                  <a:pt x="428" y="1170"/>
                </a:lnTo>
                <a:lnTo>
                  <a:pt x="440" y="1158"/>
                </a:lnTo>
                <a:lnTo>
                  <a:pt x="450" y="1144"/>
                </a:lnTo>
                <a:lnTo>
                  <a:pt x="428" y="1134"/>
                </a:lnTo>
                <a:lnTo>
                  <a:pt x="384" y="1134"/>
                </a:lnTo>
                <a:lnTo>
                  <a:pt x="376" y="1140"/>
                </a:lnTo>
                <a:lnTo>
                  <a:pt x="368" y="1132"/>
                </a:lnTo>
                <a:lnTo>
                  <a:pt x="348" y="1120"/>
                </a:lnTo>
                <a:lnTo>
                  <a:pt x="312" y="1120"/>
                </a:lnTo>
                <a:lnTo>
                  <a:pt x="298" y="1112"/>
                </a:lnTo>
                <a:lnTo>
                  <a:pt x="312" y="1100"/>
                </a:lnTo>
                <a:lnTo>
                  <a:pt x="340" y="1096"/>
                </a:lnTo>
                <a:lnTo>
                  <a:pt x="358" y="1096"/>
                </a:lnTo>
                <a:lnTo>
                  <a:pt x="372" y="1096"/>
                </a:lnTo>
                <a:lnTo>
                  <a:pt x="376" y="1106"/>
                </a:lnTo>
                <a:lnTo>
                  <a:pt x="394" y="1106"/>
                </a:lnTo>
                <a:lnTo>
                  <a:pt x="378" y="1082"/>
                </a:lnTo>
                <a:lnTo>
                  <a:pt x="384" y="1068"/>
                </a:lnTo>
                <a:lnTo>
                  <a:pt x="400" y="1074"/>
                </a:lnTo>
                <a:lnTo>
                  <a:pt x="410" y="1092"/>
                </a:lnTo>
                <a:lnTo>
                  <a:pt x="410" y="1116"/>
                </a:lnTo>
                <a:lnTo>
                  <a:pt x="426" y="1120"/>
                </a:lnTo>
                <a:lnTo>
                  <a:pt x="456" y="1100"/>
                </a:lnTo>
                <a:lnTo>
                  <a:pt x="472" y="1064"/>
                </a:lnTo>
                <a:lnTo>
                  <a:pt x="462" y="1036"/>
                </a:lnTo>
                <a:lnTo>
                  <a:pt x="444" y="1014"/>
                </a:lnTo>
                <a:lnTo>
                  <a:pt x="450" y="1000"/>
                </a:lnTo>
                <a:lnTo>
                  <a:pt x="426" y="996"/>
                </a:lnTo>
                <a:lnTo>
                  <a:pt x="402" y="994"/>
                </a:lnTo>
                <a:lnTo>
                  <a:pt x="398" y="978"/>
                </a:lnTo>
                <a:lnTo>
                  <a:pt x="386" y="974"/>
                </a:lnTo>
                <a:lnTo>
                  <a:pt x="380" y="950"/>
                </a:lnTo>
                <a:lnTo>
                  <a:pt x="380" y="938"/>
                </a:lnTo>
                <a:lnTo>
                  <a:pt x="384" y="860"/>
                </a:lnTo>
                <a:lnTo>
                  <a:pt x="396" y="852"/>
                </a:lnTo>
                <a:lnTo>
                  <a:pt x="396" y="836"/>
                </a:lnTo>
                <a:lnTo>
                  <a:pt x="398" y="788"/>
                </a:lnTo>
                <a:lnTo>
                  <a:pt x="398" y="774"/>
                </a:lnTo>
                <a:lnTo>
                  <a:pt x="414" y="760"/>
                </a:lnTo>
                <a:lnTo>
                  <a:pt x="422" y="738"/>
                </a:lnTo>
                <a:lnTo>
                  <a:pt x="442" y="730"/>
                </a:lnTo>
                <a:lnTo>
                  <a:pt x="454" y="714"/>
                </a:lnTo>
                <a:lnTo>
                  <a:pt x="452" y="704"/>
                </a:lnTo>
                <a:lnTo>
                  <a:pt x="466" y="690"/>
                </a:lnTo>
                <a:lnTo>
                  <a:pt x="470" y="680"/>
                </a:lnTo>
                <a:lnTo>
                  <a:pt x="482" y="682"/>
                </a:lnTo>
                <a:lnTo>
                  <a:pt x="506" y="660"/>
                </a:lnTo>
                <a:lnTo>
                  <a:pt x="518" y="658"/>
                </a:lnTo>
                <a:lnTo>
                  <a:pt x="542" y="626"/>
                </a:lnTo>
                <a:lnTo>
                  <a:pt x="574" y="612"/>
                </a:lnTo>
                <a:lnTo>
                  <a:pt x="578" y="582"/>
                </a:lnTo>
                <a:lnTo>
                  <a:pt x="616" y="550"/>
                </a:lnTo>
                <a:lnTo>
                  <a:pt x="618" y="526"/>
                </a:lnTo>
                <a:lnTo>
                  <a:pt x="610" y="518"/>
                </a:lnTo>
                <a:lnTo>
                  <a:pt x="614" y="436"/>
                </a:lnTo>
                <a:lnTo>
                  <a:pt x="630" y="406"/>
                </a:lnTo>
                <a:lnTo>
                  <a:pt x="656" y="378"/>
                </a:lnTo>
                <a:lnTo>
                  <a:pt x="698" y="372"/>
                </a:lnTo>
                <a:lnTo>
                  <a:pt x="744" y="374"/>
                </a:lnTo>
                <a:lnTo>
                  <a:pt x="688" y="300"/>
                </a:lnTo>
                <a:lnTo>
                  <a:pt x="688" y="300"/>
                </a:lnTo>
                <a:lnTo>
                  <a:pt x="696" y="282"/>
                </a:lnTo>
                <a:lnTo>
                  <a:pt x="696" y="242"/>
                </a:lnTo>
                <a:lnTo>
                  <a:pt x="696" y="242"/>
                </a:lnTo>
                <a:lnTo>
                  <a:pt x="686" y="216"/>
                </a:lnTo>
                <a:lnTo>
                  <a:pt x="686" y="216"/>
                </a:lnTo>
                <a:lnTo>
                  <a:pt x="694" y="194"/>
                </a:lnTo>
                <a:lnTo>
                  <a:pt x="694" y="194"/>
                </a:lnTo>
                <a:lnTo>
                  <a:pt x="674" y="154"/>
                </a:lnTo>
                <a:lnTo>
                  <a:pt x="674" y="154"/>
                </a:lnTo>
                <a:lnTo>
                  <a:pt x="682" y="118"/>
                </a:lnTo>
                <a:lnTo>
                  <a:pt x="682" y="118"/>
                </a:lnTo>
                <a:lnTo>
                  <a:pt x="630" y="64"/>
                </a:lnTo>
                <a:lnTo>
                  <a:pt x="630" y="64"/>
                </a:lnTo>
                <a:lnTo>
                  <a:pt x="604" y="60"/>
                </a:lnTo>
                <a:lnTo>
                  <a:pt x="558" y="0"/>
                </a:lnTo>
                <a:lnTo>
                  <a:pt x="558" y="0"/>
                </a:lnTo>
                <a:lnTo>
                  <a:pt x="540" y="4"/>
                </a:lnTo>
                <a:lnTo>
                  <a:pt x="540" y="4"/>
                </a:lnTo>
                <a:lnTo>
                  <a:pt x="540" y="80"/>
                </a:lnTo>
                <a:lnTo>
                  <a:pt x="540" y="80"/>
                </a:lnTo>
                <a:lnTo>
                  <a:pt x="460" y="66"/>
                </a:lnTo>
                <a:lnTo>
                  <a:pt x="460" y="66"/>
                </a:lnTo>
                <a:lnTo>
                  <a:pt x="434" y="132"/>
                </a:lnTo>
                <a:lnTo>
                  <a:pt x="434" y="132"/>
                </a:lnTo>
                <a:lnTo>
                  <a:pt x="394" y="132"/>
                </a:lnTo>
                <a:lnTo>
                  <a:pt x="394" y="132"/>
                </a:lnTo>
                <a:lnTo>
                  <a:pt x="388" y="172"/>
                </a:lnTo>
                <a:lnTo>
                  <a:pt x="388" y="172"/>
                </a:lnTo>
                <a:lnTo>
                  <a:pt x="366" y="186"/>
                </a:lnTo>
                <a:lnTo>
                  <a:pt x="366" y="186"/>
                </a:lnTo>
                <a:lnTo>
                  <a:pt x="362" y="194"/>
                </a:lnTo>
                <a:lnTo>
                  <a:pt x="362" y="194"/>
                </a:lnTo>
                <a:lnTo>
                  <a:pt x="372" y="204"/>
                </a:lnTo>
                <a:lnTo>
                  <a:pt x="366" y="238"/>
                </a:lnTo>
                <a:lnTo>
                  <a:pt x="318" y="308"/>
                </a:lnTo>
                <a:lnTo>
                  <a:pt x="288" y="330"/>
                </a:lnTo>
                <a:lnTo>
                  <a:pt x="288" y="330"/>
                </a:lnTo>
                <a:lnTo>
                  <a:pt x="274" y="332"/>
                </a:lnTo>
                <a:lnTo>
                  <a:pt x="274" y="332"/>
                </a:lnTo>
                <a:lnTo>
                  <a:pt x="274" y="342"/>
                </a:lnTo>
                <a:lnTo>
                  <a:pt x="274" y="342"/>
                </a:lnTo>
                <a:lnTo>
                  <a:pt x="268" y="390"/>
                </a:lnTo>
                <a:lnTo>
                  <a:pt x="268" y="390"/>
                </a:lnTo>
                <a:lnTo>
                  <a:pt x="240" y="476"/>
                </a:lnTo>
                <a:lnTo>
                  <a:pt x="230" y="494"/>
                </a:lnTo>
                <a:lnTo>
                  <a:pt x="230" y="494"/>
                </a:lnTo>
                <a:lnTo>
                  <a:pt x="206" y="510"/>
                </a:lnTo>
                <a:lnTo>
                  <a:pt x="206" y="510"/>
                </a:lnTo>
                <a:lnTo>
                  <a:pt x="208" y="526"/>
                </a:lnTo>
                <a:lnTo>
                  <a:pt x="208" y="526"/>
                </a:lnTo>
                <a:lnTo>
                  <a:pt x="238" y="528"/>
                </a:lnTo>
                <a:lnTo>
                  <a:pt x="232" y="560"/>
                </a:lnTo>
                <a:lnTo>
                  <a:pt x="216" y="576"/>
                </a:lnTo>
                <a:lnTo>
                  <a:pt x="216" y="576"/>
                </a:lnTo>
                <a:lnTo>
                  <a:pt x="166" y="574"/>
                </a:lnTo>
                <a:lnTo>
                  <a:pt x="166" y="574"/>
                </a:lnTo>
                <a:lnTo>
                  <a:pt x="140" y="606"/>
                </a:lnTo>
                <a:lnTo>
                  <a:pt x="140" y="606"/>
                </a:lnTo>
                <a:lnTo>
                  <a:pt x="130" y="718"/>
                </a:lnTo>
                <a:lnTo>
                  <a:pt x="130" y="718"/>
                </a:lnTo>
                <a:lnTo>
                  <a:pt x="112" y="722"/>
                </a:lnTo>
                <a:lnTo>
                  <a:pt x="112" y="722"/>
                </a:lnTo>
                <a:lnTo>
                  <a:pt x="112" y="760"/>
                </a:lnTo>
                <a:lnTo>
                  <a:pt x="112" y="760"/>
                </a:lnTo>
                <a:lnTo>
                  <a:pt x="96" y="824"/>
                </a:lnTo>
                <a:lnTo>
                  <a:pt x="96" y="824"/>
                </a:lnTo>
                <a:lnTo>
                  <a:pt x="124" y="840"/>
                </a:lnTo>
                <a:lnTo>
                  <a:pt x="122" y="868"/>
                </a:lnTo>
                <a:lnTo>
                  <a:pt x="122" y="868"/>
                </a:lnTo>
                <a:lnTo>
                  <a:pt x="90" y="898"/>
                </a:lnTo>
                <a:lnTo>
                  <a:pt x="90" y="898"/>
                </a:lnTo>
                <a:lnTo>
                  <a:pt x="96" y="922"/>
                </a:lnTo>
                <a:lnTo>
                  <a:pt x="96" y="922"/>
                </a:lnTo>
                <a:lnTo>
                  <a:pt x="108" y="942"/>
                </a:lnTo>
                <a:lnTo>
                  <a:pt x="100" y="1016"/>
                </a:lnTo>
                <a:lnTo>
                  <a:pt x="100" y="1016"/>
                </a:lnTo>
                <a:lnTo>
                  <a:pt x="54" y="1050"/>
                </a:lnTo>
                <a:lnTo>
                  <a:pt x="54" y="1050"/>
                </a:lnTo>
                <a:lnTo>
                  <a:pt x="52" y="1094"/>
                </a:lnTo>
                <a:lnTo>
                  <a:pt x="52" y="1128"/>
                </a:lnTo>
                <a:lnTo>
                  <a:pt x="30" y="1138"/>
                </a:lnTo>
                <a:lnTo>
                  <a:pt x="28" y="1136"/>
                </a:lnTo>
                <a:lnTo>
                  <a:pt x="24" y="1148"/>
                </a:lnTo>
                <a:lnTo>
                  <a:pt x="6" y="1148"/>
                </a:lnTo>
                <a:lnTo>
                  <a:pt x="6" y="1148"/>
                </a:lnTo>
                <a:close/>
              </a:path>
            </a:pathLst>
          </a:custGeom>
          <a:solidFill>
            <a:srgbClr val="1D479A"/>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endParaRPr>
          </a:p>
        </p:txBody>
      </p:sp>
      <p:sp>
        <p:nvSpPr>
          <p:cNvPr id="130093" name="Freeform 45"/>
          <p:cNvSpPr>
            <a:spLocks/>
          </p:cNvSpPr>
          <p:nvPr/>
        </p:nvSpPr>
        <p:spPr bwMode="auto">
          <a:xfrm>
            <a:off x="3735361" y="2763721"/>
            <a:ext cx="148320" cy="178560"/>
          </a:xfrm>
          <a:custGeom>
            <a:avLst/>
            <a:gdLst>
              <a:gd name="T0" fmla="*/ 96 w 104"/>
              <a:gd name="T1" fmla="*/ 10 h 124"/>
              <a:gd name="T2" fmla="*/ 82 w 104"/>
              <a:gd name="T3" fmla="*/ 0 h 124"/>
              <a:gd name="T4" fmla="*/ 72 w 104"/>
              <a:gd name="T5" fmla="*/ 4 h 124"/>
              <a:gd name="T6" fmla="*/ 72 w 104"/>
              <a:gd name="T7" fmla="*/ 34 h 124"/>
              <a:gd name="T8" fmla="*/ 64 w 104"/>
              <a:gd name="T9" fmla="*/ 40 h 124"/>
              <a:gd name="T10" fmla="*/ 64 w 104"/>
              <a:gd name="T11" fmla="*/ 8 h 124"/>
              <a:gd name="T12" fmla="*/ 56 w 104"/>
              <a:gd name="T13" fmla="*/ 6 h 124"/>
              <a:gd name="T14" fmla="*/ 54 w 104"/>
              <a:gd name="T15" fmla="*/ 42 h 124"/>
              <a:gd name="T16" fmla="*/ 46 w 104"/>
              <a:gd name="T17" fmla="*/ 42 h 124"/>
              <a:gd name="T18" fmla="*/ 46 w 104"/>
              <a:gd name="T19" fmla="*/ 18 h 124"/>
              <a:gd name="T20" fmla="*/ 42 w 104"/>
              <a:gd name="T21" fmla="*/ 10 h 124"/>
              <a:gd name="T22" fmla="*/ 32 w 104"/>
              <a:gd name="T23" fmla="*/ 2 h 124"/>
              <a:gd name="T24" fmla="*/ 16 w 104"/>
              <a:gd name="T25" fmla="*/ 2 h 124"/>
              <a:gd name="T26" fmla="*/ 20 w 104"/>
              <a:gd name="T27" fmla="*/ 16 h 124"/>
              <a:gd name="T28" fmla="*/ 10 w 104"/>
              <a:gd name="T29" fmla="*/ 26 h 124"/>
              <a:gd name="T30" fmla="*/ 0 w 104"/>
              <a:gd name="T31" fmla="*/ 52 h 124"/>
              <a:gd name="T32" fmla="*/ 4 w 104"/>
              <a:gd name="T33" fmla="*/ 80 h 124"/>
              <a:gd name="T34" fmla="*/ 24 w 104"/>
              <a:gd name="T35" fmla="*/ 92 h 124"/>
              <a:gd name="T36" fmla="*/ 40 w 104"/>
              <a:gd name="T37" fmla="*/ 96 h 124"/>
              <a:gd name="T38" fmla="*/ 40 w 104"/>
              <a:gd name="T39" fmla="*/ 116 h 124"/>
              <a:gd name="T40" fmla="*/ 50 w 104"/>
              <a:gd name="T41" fmla="*/ 124 h 124"/>
              <a:gd name="T42" fmla="*/ 66 w 104"/>
              <a:gd name="T43" fmla="*/ 122 h 124"/>
              <a:gd name="T44" fmla="*/ 66 w 104"/>
              <a:gd name="T45" fmla="*/ 102 h 124"/>
              <a:gd name="T46" fmla="*/ 74 w 104"/>
              <a:gd name="T47" fmla="*/ 96 h 124"/>
              <a:gd name="T48" fmla="*/ 90 w 104"/>
              <a:gd name="T49" fmla="*/ 82 h 124"/>
              <a:gd name="T50" fmla="*/ 88 w 104"/>
              <a:gd name="T51" fmla="*/ 68 h 124"/>
              <a:gd name="T52" fmla="*/ 92 w 104"/>
              <a:gd name="T53" fmla="*/ 52 h 124"/>
              <a:gd name="T54" fmla="*/ 104 w 104"/>
              <a:gd name="T55" fmla="*/ 28 h 124"/>
              <a:gd name="T56" fmla="*/ 96 w 104"/>
              <a:gd name="T57" fmla="*/ 10 h 124"/>
              <a:gd name="T58" fmla="*/ 96 w 104"/>
              <a:gd name="T59"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4">
                <a:moveTo>
                  <a:pt x="96" y="10"/>
                </a:moveTo>
                <a:lnTo>
                  <a:pt x="82" y="0"/>
                </a:lnTo>
                <a:lnTo>
                  <a:pt x="72" y="4"/>
                </a:lnTo>
                <a:lnTo>
                  <a:pt x="72" y="34"/>
                </a:lnTo>
                <a:lnTo>
                  <a:pt x="64" y="40"/>
                </a:lnTo>
                <a:lnTo>
                  <a:pt x="64" y="8"/>
                </a:lnTo>
                <a:lnTo>
                  <a:pt x="56" y="6"/>
                </a:lnTo>
                <a:lnTo>
                  <a:pt x="54" y="42"/>
                </a:lnTo>
                <a:lnTo>
                  <a:pt x="46" y="42"/>
                </a:lnTo>
                <a:lnTo>
                  <a:pt x="46" y="18"/>
                </a:lnTo>
                <a:lnTo>
                  <a:pt x="42" y="10"/>
                </a:lnTo>
                <a:lnTo>
                  <a:pt x="32" y="2"/>
                </a:lnTo>
                <a:lnTo>
                  <a:pt x="16" y="2"/>
                </a:lnTo>
                <a:lnTo>
                  <a:pt x="20" y="16"/>
                </a:lnTo>
                <a:lnTo>
                  <a:pt x="10" y="26"/>
                </a:lnTo>
                <a:lnTo>
                  <a:pt x="0" y="52"/>
                </a:lnTo>
                <a:lnTo>
                  <a:pt x="4" y="80"/>
                </a:lnTo>
                <a:lnTo>
                  <a:pt x="24" y="92"/>
                </a:lnTo>
                <a:lnTo>
                  <a:pt x="40" y="96"/>
                </a:lnTo>
                <a:lnTo>
                  <a:pt x="40" y="116"/>
                </a:lnTo>
                <a:lnTo>
                  <a:pt x="50" y="124"/>
                </a:lnTo>
                <a:lnTo>
                  <a:pt x="66" y="122"/>
                </a:lnTo>
                <a:lnTo>
                  <a:pt x="66" y="102"/>
                </a:lnTo>
                <a:lnTo>
                  <a:pt x="74" y="96"/>
                </a:lnTo>
                <a:lnTo>
                  <a:pt x="90" y="82"/>
                </a:lnTo>
                <a:lnTo>
                  <a:pt x="88" y="68"/>
                </a:lnTo>
                <a:lnTo>
                  <a:pt x="92" y="52"/>
                </a:lnTo>
                <a:lnTo>
                  <a:pt x="104" y="28"/>
                </a:lnTo>
                <a:lnTo>
                  <a:pt x="96" y="10"/>
                </a:lnTo>
                <a:lnTo>
                  <a:pt x="96" y="10"/>
                </a:lnTo>
                <a:close/>
              </a:path>
            </a:pathLst>
          </a:custGeom>
          <a:solidFill>
            <a:srgbClr val="1D479A"/>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endParaRPr>
          </a:p>
        </p:txBody>
      </p:sp>
      <p:sp>
        <p:nvSpPr>
          <p:cNvPr id="130094" name="Freeform 46"/>
          <p:cNvSpPr>
            <a:spLocks/>
          </p:cNvSpPr>
          <p:nvPr/>
        </p:nvSpPr>
        <p:spPr bwMode="auto">
          <a:xfrm>
            <a:off x="3610081" y="2824201"/>
            <a:ext cx="122400" cy="138240"/>
          </a:xfrm>
          <a:custGeom>
            <a:avLst/>
            <a:gdLst>
              <a:gd name="T0" fmla="*/ 52 w 84"/>
              <a:gd name="T1" fmla="*/ 88 h 96"/>
              <a:gd name="T2" fmla="*/ 56 w 84"/>
              <a:gd name="T3" fmla="*/ 96 h 96"/>
              <a:gd name="T4" fmla="*/ 68 w 84"/>
              <a:gd name="T5" fmla="*/ 90 h 96"/>
              <a:gd name="T6" fmla="*/ 80 w 84"/>
              <a:gd name="T7" fmla="*/ 64 h 96"/>
              <a:gd name="T8" fmla="*/ 84 w 84"/>
              <a:gd name="T9" fmla="*/ 50 h 96"/>
              <a:gd name="T10" fmla="*/ 78 w 84"/>
              <a:gd name="T11" fmla="*/ 30 h 96"/>
              <a:gd name="T12" fmla="*/ 68 w 84"/>
              <a:gd name="T13" fmla="*/ 20 h 96"/>
              <a:gd name="T14" fmla="*/ 66 w 84"/>
              <a:gd name="T15" fmla="*/ 10 h 96"/>
              <a:gd name="T16" fmla="*/ 54 w 84"/>
              <a:gd name="T17" fmla="*/ 6 h 96"/>
              <a:gd name="T18" fmla="*/ 50 w 84"/>
              <a:gd name="T19" fmla="*/ 2 h 96"/>
              <a:gd name="T20" fmla="*/ 26 w 84"/>
              <a:gd name="T21" fmla="*/ 0 h 96"/>
              <a:gd name="T22" fmla="*/ 6 w 84"/>
              <a:gd name="T23" fmla="*/ 4 h 96"/>
              <a:gd name="T24" fmla="*/ 0 w 84"/>
              <a:gd name="T25" fmla="*/ 16 h 96"/>
              <a:gd name="T26" fmla="*/ 8 w 84"/>
              <a:gd name="T27" fmla="*/ 36 h 96"/>
              <a:gd name="T28" fmla="*/ 36 w 84"/>
              <a:gd name="T29" fmla="*/ 58 h 96"/>
              <a:gd name="T30" fmla="*/ 56 w 84"/>
              <a:gd name="T31" fmla="*/ 56 h 96"/>
              <a:gd name="T32" fmla="*/ 64 w 84"/>
              <a:gd name="T33" fmla="*/ 52 h 96"/>
              <a:gd name="T34" fmla="*/ 62 w 84"/>
              <a:gd name="T35" fmla="*/ 76 h 96"/>
              <a:gd name="T36" fmla="*/ 52 w 84"/>
              <a:gd name="T37" fmla="*/ 88 h 96"/>
              <a:gd name="T38" fmla="*/ 52 w 84"/>
              <a:gd name="T39"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6">
                <a:moveTo>
                  <a:pt x="52" y="88"/>
                </a:moveTo>
                <a:lnTo>
                  <a:pt x="56" y="96"/>
                </a:lnTo>
                <a:lnTo>
                  <a:pt x="68" y="90"/>
                </a:lnTo>
                <a:lnTo>
                  <a:pt x="80" y="64"/>
                </a:lnTo>
                <a:lnTo>
                  <a:pt x="84" y="50"/>
                </a:lnTo>
                <a:lnTo>
                  <a:pt x="78" y="30"/>
                </a:lnTo>
                <a:lnTo>
                  <a:pt x="68" y="20"/>
                </a:lnTo>
                <a:lnTo>
                  <a:pt x="66" y="10"/>
                </a:lnTo>
                <a:lnTo>
                  <a:pt x="54" y="6"/>
                </a:lnTo>
                <a:lnTo>
                  <a:pt x="50" y="2"/>
                </a:lnTo>
                <a:lnTo>
                  <a:pt x="26" y="0"/>
                </a:lnTo>
                <a:lnTo>
                  <a:pt x="6" y="4"/>
                </a:lnTo>
                <a:lnTo>
                  <a:pt x="0" y="16"/>
                </a:lnTo>
                <a:lnTo>
                  <a:pt x="8" y="36"/>
                </a:lnTo>
                <a:lnTo>
                  <a:pt x="36" y="58"/>
                </a:lnTo>
                <a:lnTo>
                  <a:pt x="56" y="56"/>
                </a:lnTo>
                <a:lnTo>
                  <a:pt x="64" y="52"/>
                </a:lnTo>
                <a:lnTo>
                  <a:pt x="62" y="76"/>
                </a:lnTo>
                <a:lnTo>
                  <a:pt x="52" y="88"/>
                </a:lnTo>
                <a:lnTo>
                  <a:pt x="52" y="88"/>
                </a:lnTo>
                <a:close/>
              </a:path>
            </a:pathLst>
          </a:custGeom>
          <a:solidFill>
            <a:srgbClr val="1D479A"/>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endParaRPr>
          </a:p>
        </p:txBody>
      </p:sp>
      <p:sp>
        <p:nvSpPr>
          <p:cNvPr id="130095" name="Freeform 47"/>
          <p:cNvSpPr>
            <a:spLocks/>
          </p:cNvSpPr>
          <p:nvPr/>
        </p:nvSpPr>
        <p:spPr bwMode="auto">
          <a:xfrm>
            <a:off x="3457441" y="2465641"/>
            <a:ext cx="296640" cy="462240"/>
          </a:xfrm>
          <a:custGeom>
            <a:avLst/>
            <a:gdLst>
              <a:gd name="T0" fmla="*/ 24 w 206"/>
              <a:gd name="T1" fmla="*/ 302 h 322"/>
              <a:gd name="T2" fmla="*/ 24 w 206"/>
              <a:gd name="T3" fmla="*/ 302 h 322"/>
              <a:gd name="T4" fmla="*/ 60 w 206"/>
              <a:gd name="T5" fmla="*/ 322 h 322"/>
              <a:gd name="T6" fmla="*/ 60 w 206"/>
              <a:gd name="T7" fmla="*/ 322 h 322"/>
              <a:gd name="T8" fmla="*/ 88 w 206"/>
              <a:gd name="T9" fmla="*/ 320 h 322"/>
              <a:gd name="T10" fmla="*/ 90 w 206"/>
              <a:gd name="T11" fmla="*/ 314 h 322"/>
              <a:gd name="T12" fmla="*/ 96 w 206"/>
              <a:gd name="T13" fmla="*/ 282 h 322"/>
              <a:gd name="T14" fmla="*/ 94 w 206"/>
              <a:gd name="T15" fmla="*/ 242 h 322"/>
              <a:gd name="T16" fmla="*/ 112 w 206"/>
              <a:gd name="T17" fmla="*/ 232 h 322"/>
              <a:gd name="T18" fmla="*/ 142 w 206"/>
              <a:gd name="T19" fmla="*/ 208 h 322"/>
              <a:gd name="T20" fmla="*/ 148 w 206"/>
              <a:gd name="T21" fmla="*/ 194 h 322"/>
              <a:gd name="T22" fmla="*/ 146 w 206"/>
              <a:gd name="T23" fmla="*/ 176 h 322"/>
              <a:gd name="T24" fmla="*/ 156 w 206"/>
              <a:gd name="T25" fmla="*/ 168 h 322"/>
              <a:gd name="T26" fmla="*/ 168 w 206"/>
              <a:gd name="T27" fmla="*/ 182 h 322"/>
              <a:gd name="T28" fmla="*/ 184 w 206"/>
              <a:gd name="T29" fmla="*/ 184 h 322"/>
              <a:gd name="T30" fmla="*/ 192 w 206"/>
              <a:gd name="T31" fmla="*/ 154 h 322"/>
              <a:gd name="T32" fmla="*/ 164 w 206"/>
              <a:gd name="T33" fmla="*/ 138 h 322"/>
              <a:gd name="T34" fmla="*/ 164 w 206"/>
              <a:gd name="T35" fmla="*/ 94 h 322"/>
              <a:gd name="T36" fmla="*/ 138 w 206"/>
              <a:gd name="T37" fmla="*/ 86 h 322"/>
              <a:gd name="T38" fmla="*/ 104 w 206"/>
              <a:gd name="T39" fmla="*/ 92 h 322"/>
              <a:gd name="T40" fmla="*/ 96 w 206"/>
              <a:gd name="T41" fmla="*/ 98 h 322"/>
              <a:gd name="T42" fmla="*/ 96 w 206"/>
              <a:gd name="T43" fmla="*/ 122 h 322"/>
              <a:gd name="T44" fmla="*/ 84 w 206"/>
              <a:gd name="T45" fmla="*/ 122 h 322"/>
              <a:gd name="T46" fmla="*/ 74 w 206"/>
              <a:gd name="T47" fmla="*/ 98 h 322"/>
              <a:gd name="T48" fmla="*/ 66 w 206"/>
              <a:gd name="T49" fmla="*/ 98 h 322"/>
              <a:gd name="T50" fmla="*/ 54 w 206"/>
              <a:gd name="T51" fmla="*/ 138 h 322"/>
              <a:gd name="T52" fmla="*/ 44 w 206"/>
              <a:gd name="T53" fmla="*/ 126 h 322"/>
              <a:gd name="T54" fmla="*/ 52 w 206"/>
              <a:gd name="T55" fmla="*/ 90 h 322"/>
              <a:gd name="T56" fmla="*/ 84 w 206"/>
              <a:gd name="T57" fmla="*/ 74 h 322"/>
              <a:gd name="T58" fmla="*/ 130 w 206"/>
              <a:gd name="T59" fmla="*/ 70 h 322"/>
              <a:gd name="T60" fmla="*/ 174 w 206"/>
              <a:gd name="T61" fmla="*/ 80 h 322"/>
              <a:gd name="T62" fmla="*/ 194 w 206"/>
              <a:gd name="T63" fmla="*/ 54 h 322"/>
              <a:gd name="T64" fmla="*/ 190 w 206"/>
              <a:gd name="T65" fmla="*/ 18 h 322"/>
              <a:gd name="T66" fmla="*/ 206 w 206"/>
              <a:gd name="T67" fmla="*/ 10 h 322"/>
              <a:gd name="T68" fmla="*/ 204 w 206"/>
              <a:gd name="T69" fmla="*/ 0 h 322"/>
              <a:gd name="T70" fmla="*/ 162 w 206"/>
              <a:gd name="T71" fmla="*/ 10 h 322"/>
              <a:gd name="T72" fmla="*/ 144 w 206"/>
              <a:gd name="T73" fmla="*/ 16 h 322"/>
              <a:gd name="T74" fmla="*/ 128 w 206"/>
              <a:gd name="T75" fmla="*/ 42 h 322"/>
              <a:gd name="T76" fmla="*/ 98 w 206"/>
              <a:gd name="T77" fmla="*/ 50 h 322"/>
              <a:gd name="T78" fmla="*/ 74 w 206"/>
              <a:gd name="T79" fmla="*/ 56 h 322"/>
              <a:gd name="T80" fmla="*/ 30 w 206"/>
              <a:gd name="T81" fmla="*/ 86 h 322"/>
              <a:gd name="T82" fmla="*/ 20 w 206"/>
              <a:gd name="T83" fmla="*/ 118 h 322"/>
              <a:gd name="T84" fmla="*/ 10 w 206"/>
              <a:gd name="T85" fmla="*/ 160 h 322"/>
              <a:gd name="T86" fmla="*/ 10 w 206"/>
              <a:gd name="T87" fmla="*/ 178 h 322"/>
              <a:gd name="T88" fmla="*/ 20 w 206"/>
              <a:gd name="T89" fmla="*/ 186 h 322"/>
              <a:gd name="T90" fmla="*/ 18 w 206"/>
              <a:gd name="T91" fmla="*/ 200 h 322"/>
              <a:gd name="T92" fmla="*/ 0 w 206"/>
              <a:gd name="T93" fmla="*/ 210 h 322"/>
              <a:gd name="T94" fmla="*/ 0 w 206"/>
              <a:gd name="T95" fmla="*/ 226 h 322"/>
              <a:gd name="T96" fmla="*/ 10 w 206"/>
              <a:gd name="T97" fmla="*/ 224 h 322"/>
              <a:gd name="T98" fmla="*/ 24 w 206"/>
              <a:gd name="T99" fmla="*/ 228 h 322"/>
              <a:gd name="T100" fmla="*/ 20 w 206"/>
              <a:gd name="T101" fmla="*/ 240 h 322"/>
              <a:gd name="T102" fmla="*/ 30 w 206"/>
              <a:gd name="T103" fmla="*/ 256 h 322"/>
              <a:gd name="T104" fmla="*/ 24 w 206"/>
              <a:gd name="T105" fmla="*/ 272 h 322"/>
              <a:gd name="T106" fmla="*/ 24 w 206"/>
              <a:gd name="T107" fmla="*/ 290 h 322"/>
              <a:gd name="T108" fmla="*/ 24 w 206"/>
              <a:gd name="T109" fmla="*/ 302 h 322"/>
              <a:gd name="T110" fmla="*/ 24 w 206"/>
              <a:gd name="T111" fmla="*/ 30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6" h="322">
                <a:moveTo>
                  <a:pt x="24" y="302"/>
                </a:moveTo>
                <a:lnTo>
                  <a:pt x="24" y="302"/>
                </a:lnTo>
                <a:lnTo>
                  <a:pt x="60" y="322"/>
                </a:lnTo>
                <a:lnTo>
                  <a:pt x="60" y="322"/>
                </a:lnTo>
                <a:lnTo>
                  <a:pt x="88" y="320"/>
                </a:lnTo>
                <a:lnTo>
                  <a:pt x="90" y="314"/>
                </a:lnTo>
                <a:lnTo>
                  <a:pt x="96" y="282"/>
                </a:lnTo>
                <a:lnTo>
                  <a:pt x="94" y="242"/>
                </a:lnTo>
                <a:lnTo>
                  <a:pt x="112" y="232"/>
                </a:lnTo>
                <a:lnTo>
                  <a:pt x="142" y="208"/>
                </a:lnTo>
                <a:lnTo>
                  <a:pt x="148" y="194"/>
                </a:lnTo>
                <a:lnTo>
                  <a:pt x="146" y="176"/>
                </a:lnTo>
                <a:lnTo>
                  <a:pt x="156" y="168"/>
                </a:lnTo>
                <a:lnTo>
                  <a:pt x="168" y="182"/>
                </a:lnTo>
                <a:lnTo>
                  <a:pt x="184" y="184"/>
                </a:lnTo>
                <a:lnTo>
                  <a:pt x="192" y="154"/>
                </a:lnTo>
                <a:lnTo>
                  <a:pt x="164" y="138"/>
                </a:lnTo>
                <a:lnTo>
                  <a:pt x="164" y="94"/>
                </a:lnTo>
                <a:lnTo>
                  <a:pt x="138" y="86"/>
                </a:lnTo>
                <a:lnTo>
                  <a:pt x="104" y="92"/>
                </a:lnTo>
                <a:lnTo>
                  <a:pt x="96" y="98"/>
                </a:lnTo>
                <a:lnTo>
                  <a:pt x="96" y="122"/>
                </a:lnTo>
                <a:lnTo>
                  <a:pt x="84" y="122"/>
                </a:lnTo>
                <a:lnTo>
                  <a:pt x="74" y="98"/>
                </a:lnTo>
                <a:lnTo>
                  <a:pt x="66" y="98"/>
                </a:lnTo>
                <a:lnTo>
                  <a:pt x="54" y="138"/>
                </a:lnTo>
                <a:lnTo>
                  <a:pt x="44" y="126"/>
                </a:lnTo>
                <a:lnTo>
                  <a:pt x="52" y="90"/>
                </a:lnTo>
                <a:lnTo>
                  <a:pt x="84" y="74"/>
                </a:lnTo>
                <a:lnTo>
                  <a:pt x="130" y="70"/>
                </a:lnTo>
                <a:lnTo>
                  <a:pt x="174" y="80"/>
                </a:lnTo>
                <a:lnTo>
                  <a:pt x="194" y="54"/>
                </a:lnTo>
                <a:lnTo>
                  <a:pt x="190" y="18"/>
                </a:lnTo>
                <a:lnTo>
                  <a:pt x="206" y="10"/>
                </a:lnTo>
                <a:lnTo>
                  <a:pt x="204" y="0"/>
                </a:lnTo>
                <a:lnTo>
                  <a:pt x="162" y="10"/>
                </a:lnTo>
                <a:lnTo>
                  <a:pt x="144" y="16"/>
                </a:lnTo>
                <a:lnTo>
                  <a:pt x="128" y="42"/>
                </a:lnTo>
                <a:lnTo>
                  <a:pt x="98" y="50"/>
                </a:lnTo>
                <a:lnTo>
                  <a:pt x="74" y="56"/>
                </a:lnTo>
                <a:lnTo>
                  <a:pt x="30" y="86"/>
                </a:lnTo>
                <a:lnTo>
                  <a:pt x="20" y="118"/>
                </a:lnTo>
                <a:lnTo>
                  <a:pt x="10" y="160"/>
                </a:lnTo>
                <a:lnTo>
                  <a:pt x="10" y="178"/>
                </a:lnTo>
                <a:lnTo>
                  <a:pt x="20" y="186"/>
                </a:lnTo>
                <a:lnTo>
                  <a:pt x="18" y="200"/>
                </a:lnTo>
                <a:lnTo>
                  <a:pt x="0" y="210"/>
                </a:lnTo>
                <a:lnTo>
                  <a:pt x="0" y="226"/>
                </a:lnTo>
                <a:lnTo>
                  <a:pt x="10" y="224"/>
                </a:lnTo>
                <a:lnTo>
                  <a:pt x="24" y="228"/>
                </a:lnTo>
                <a:lnTo>
                  <a:pt x="20" y="240"/>
                </a:lnTo>
                <a:lnTo>
                  <a:pt x="30" y="256"/>
                </a:lnTo>
                <a:lnTo>
                  <a:pt x="24" y="272"/>
                </a:lnTo>
                <a:lnTo>
                  <a:pt x="24" y="290"/>
                </a:lnTo>
                <a:lnTo>
                  <a:pt x="24" y="302"/>
                </a:lnTo>
                <a:lnTo>
                  <a:pt x="24" y="302"/>
                </a:lnTo>
                <a:close/>
              </a:path>
            </a:pathLst>
          </a:custGeom>
          <a:solidFill>
            <a:srgbClr val="1D479A"/>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endParaRPr>
          </a:p>
        </p:txBody>
      </p:sp>
      <p:sp>
        <p:nvSpPr>
          <p:cNvPr id="130096" name="Freeform 48"/>
          <p:cNvSpPr>
            <a:spLocks/>
          </p:cNvSpPr>
          <p:nvPr/>
        </p:nvSpPr>
        <p:spPr bwMode="auto">
          <a:xfrm>
            <a:off x="3117601" y="2877481"/>
            <a:ext cx="928800" cy="1300320"/>
          </a:xfrm>
          <a:custGeom>
            <a:avLst/>
            <a:gdLst>
              <a:gd name="T0" fmla="*/ 254 w 648"/>
              <a:gd name="T1" fmla="*/ 26 h 908"/>
              <a:gd name="T2" fmla="*/ 234 w 648"/>
              <a:gd name="T3" fmla="*/ 40 h 908"/>
              <a:gd name="T4" fmla="*/ 272 w 648"/>
              <a:gd name="T5" fmla="*/ 62 h 908"/>
              <a:gd name="T6" fmla="*/ 266 w 648"/>
              <a:gd name="T7" fmla="*/ 104 h 908"/>
              <a:gd name="T8" fmla="*/ 272 w 648"/>
              <a:gd name="T9" fmla="*/ 128 h 908"/>
              <a:gd name="T10" fmla="*/ 260 w 648"/>
              <a:gd name="T11" fmla="*/ 144 h 908"/>
              <a:gd name="T12" fmla="*/ 228 w 648"/>
              <a:gd name="T13" fmla="*/ 182 h 908"/>
              <a:gd name="T14" fmla="*/ 192 w 648"/>
              <a:gd name="T15" fmla="*/ 190 h 908"/>
              <a:gd name="T16" fmla="*/ 176 w 648"/>
              <a:gd name="T17" fmla="*/ 144 h 908"/>
              <a:gd name="T18" fmla="*/ 124 w 648"/>
              <a:gd name="T19" fmla="*/ 170 h 908"/>
              <a:gd name="T20" fmla="*/ 136 w 648"/>
              <a:gd name="T21" fmla="*/ 206 h 908"/>
              <a:gd name="T22" fmla="*/ 80 w 648"/>
              <a:gd name="T23" fmla="*/ 260 h 908"/>
              <a:gd name="T24" fmla="*/ 86 w 648"/>
              <a:gd name="T25" fmla="*/ 324 h 908"/>
              <a:gd name="T26" fmla="*/ 24 w 648"/>
              <a:gd name="T27" fmla="*/ 348 h 908"/>
              <a:gd name="T28" fmla="*/ 4 w 648"/>
              <a:gd name="T29" fmla="*/ 426 h 908"/>
              <a:gd name="T30" fmla="*/ 6 w 648"/>
              <a:gd name="T31" fmla="*/ 478 h 908"/>
              <a:gd name="T32" fmla="*/ 0 w 648"/>
              <a:gd name="T33" fmla="*/ 534 h 908"/>
              <a:gd name="T34" fmla="*/ 20 w 648"/>
              <a:gd name="T35" fmla="*/ 580 h 908"/>
              <a:gd name="T36" fmla="*/ 12 w 648"/>
              <a:gd name="T37" fmla="*/ 644 h 908"/>
              <a:gd name="T38" fmla="*/ 60 w 648"/>
              <a:gd name="T39" fmla="*/ 652 h 908"/>
              <a:gd name="T40" fmla="*/ 118 w 648"/>
              <a:gd name="T41" fmla="*/ 704 h 908"/>
              <a:gd name="T42" fmla="*/ 62 w 648"/>
              <a:gd name="T43" fmla="*/ 792 h 908"/>
              <a:gd name="T44" fmla="*/ 84 w 648"/>
              <a:gd name="T45" fmla="*/ 852 h 908"/>
              <a:gd name="T46" fmla="*/ 132 w 648"/>
              <a:gd name="T47" fmla="*/ 824 h 908"/>
              <a:gd name="T48" fmla="*/ 176 w 648"/>
              <a:gd name="T49" fmla="*/ 854 h 908"/>
              <a:gd name="T50" fmla="*/ 226 w 648"/>
              <a:gd name="T51" fmla="*/ 862 h 908"/>
              <a:gd name="T52" fmla="*/ 242 w 648"/>
              <a:gd name="T53" fmla="*/ 894 h 908"/>
              <a:gd name="T54" fmla="*/ 270 w 648"/>
              <a:gd name="T55" fmla="*/ 900 h 908"/>
              <a:gd name="T56" fmla="*/ 324 w 648"/>
              <a:gd name="T57" fmla="*/ 896 h 908"/>
              <a:gd name="T58" fmla="*/ 374 w 648"/>
              <a:gd name="T59" fmla="*/ 890 h 908"/>
              <a:gd name="T60" fmla="*/ 448 w 648"/>
              <a:gd name="T61" fmla="*/ 882 h 908"/>
              <a:gd name="T62" fmla="*/ 476 w 648"/>
              <a:gd name="T63" fmla="*/ 896 h 908"/>
              <a:gd name="T64" fmla="*/ 510 w 648"/>
              <a:gd name="T65" fmla="*/ 798 h 908"/>
              <a:gd name="T66" fmla="*/ 546 w 648"/>
              <a:gd name="T67" fmla="*/ 774 h 908"/>
              <a:gd name="T68" fmla="*/ 514 w 648"/>
              <a:gd name="T69" fmla="*/ 744 h 908"/>
              <a:gd name="T70" fmla="*/ 462 w 648"/>
              <a:gd name="T71" fmla="*/ 672 h 908"/>
              <a:gd name="T72" fmla="*/ 432 w 648"/>
              <a:gd name="T73" fmla="*/ 590 h 908"/>
              <a:gd name="T74" fmla="*/ 458 w 648"/>
              <a:gd name="T75" fmla="*/ 578 h 908"/>
              <a:gd name="T76" fmla="*/ 480 w 648"/>
              <a:gd name="T77" fmla="*/ 560 h 908"/>
              <a:gd name="T78" fmla="*/ 520 w 648"/>
              <a:gd name="T79" fmla="*/ 540 h 908"/>
              <a:gd name="T80" fmla="*/ 554 w 648"/>
              <a:gd name="T81" fmla="*/ 526 h 908"/>
              <a:gd name="T82" fmla="*/ 600 w 648"/>
              <a:gd name="T83" fmla="*/ 520 h 908"/>
              <a:gd name="T84" fmla="*/ 640 w 648"/>
              <a:gd name="T85" fmla="*/ 490 h 908"/>
              <a:gd name="T86" fmla="*/ 628 w 648"/>
              <a:gd name="T87" fmla="*/ 454 h 908"/>
              <a:gd name="T88" fmla="*/ 628 w 648"/>
              <a:gd name="T89" fmla="*/ 428 h 908"/>
              <a:gd name="T90" fmla="*/ 640 w 648"/>
              <a:gd name="T91" fmla="*/ 386 h 908"/>
              <a:gd name="T92" fmla="*/ 638 w 648"/>
              <a:gd name="T93" fmla="*/ 348 h 908"/>
              <a:gd name="T94" fmla="*/ 608 w 648"/>
              <a:gd name="T95" fmla="*/ 278 h 908"/>
              <a:gd name="T96" fmla="*/ 618 w 648"/>
              <a:gd name="T97" fmla="*/ 260 h 908"/>
              <a:gd name="T98" fmla="*/ 614 w 648"/>
              <a:gd name="T99" fmla="*/ 216 h 908"/>
              <a:gd name="T100" fmla="*/ 566 w 648"/>
              <a:gd name="T101" fmla="*/ 146 h 908"/>
              <a:gd name="T102" fmla="*/ 490 w 648"/>
              <a:gd name="T103" fmla="*/ 128 h 908"/>
              <a:gd name="T104" fmla="*/ 398 w 648"/>
              <a:gd name="T105" fmla="*/ 156 h 908"/>
              <a:gd name="T106" fmla="*/ 386 w 648"/>
              <a:gd name="T107" fmla="*/ 112 h 908"/>
              <a:gd name="T108" fmla="*/ 326 w 648"/>
              <a:gd name="T109" fmla="*/ 38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8" h="908">
                <a:moveTo>
                  <a:pt x="326" y="38"/>
                </a:moveTo>
                <a:lnTo>
                  <a:pt x="298" y="40"/>
                </a:lnTo>
                <a:lnTo>
                  <a:pt x="258" y="20"/>
                </a:lnTo>
                <a:lnTo>
                  <a:pt x="254" y="26"/>
                </a:lnTo>
                <a:lnTo>
                  <a:pt x="250" y="14"/>
                </a:lnTo>
                <a:lnTo>
                  <a:pt x="244" y="0"/>
                </a:lnTo>
                <a:lnTo>
                  <a:pt x="238" y="14"/>
                </a:lnTo>
                <a:lnTo>
                  <a:pt x="234" y="40"/>
                </a:lnTo>
                <a:lnTo>
                  <a:pt x="244" y="30"/>
                </a:lnTo>
                <a:lnTo>
                  <a:pt x="258" y="42"/>
                </a:lnTo>
                <a:lnTo>
                  <a:pt x="262" y="56"/>
                </a:lnTo>
                <a:lnTo>
                  <a:pt x="272" y="62"/>
                </a:lnTo>
                <a:lnTo>
                  <a:pt x="268" y="78"/>
                </a:lnTo>
                <a:lnTo>
                  <a:pt x="248" y="82"/>
                </a:lnTo>
                <a:lnTo>
                  <a:pt x="248" y="94"/>
                </a:lnTo>
                <a:lnTo>
                  <a:pt x="266" y="104"/>
                </a:lnTo>
                <a:lnTo>
                  <a:pt x="266" y="110"/>
                </a:lnTo>
                <a:lnTo>
                  <a:pt x="250" y="112"/>
                </a:lnTo>
                <a:lnTo>
                  <a:pt x="252" y="120"/>
                </a:lnTo>
                <a:lnTo>
                  <a:pt x="272" y="128"/>
                </a:lnTo>
                <a:lnTo>
                  <a:pt x="282" y="136"/>
                </a:lnTo>
                <a:lnTo>
                  <a:pt x="294" y="142"/>
                </a:lnTo>
                <a:lnTo>
                  <a:pt x="290" y="150"/>
                </a:lnTo>
                <a:lnTo>
                  <a:pt x="260" y="144"/>
                </a:lnTo>
                <a:lnTo>
                  <a:pt x="244" y="140"/>
                </a:lnTo>
                <a:lnTo>
                  <a:pt x="232" y="152"/>
                </a:lnTo>
                <a:lnTo>
                  <a:pt x="224" y="166"/>
                </a:lnTo>
                <a:lnTo>
                  <a:pt x="228" y="182"/>
                </a:lnTo>
                <a:lnTo>
                  <a:pt x="222" y="188"/>
                </a:lnTo>
                <a:lnTo>
                  <a:pt x="214" y="176"/>
                </a:lnTo>
                <a:lnTo>
                  <a:pt x="206" y="192"/>
                </a:lnTo>
                <a:lnTo>
                  <a:pt x="192" y="190"/>
                </a:lnTo>
                <a:lnTo>
                  <a:pt x="194" y="172"/>
                </a:lnTo>
                <a:lnTo>
                  <a:pt x="200" y="156"/>
                </a:lnTo>
                <a:lnTo>
                  <a:pt x="192" y="140"/>
                </a:lnTo>
                <a:lnTo>
                  <a:pt x="176" y="144"/>
                </a:lnTo>
                <a:lnTo>
                  <a:pt x="146" y="138"/>
                </a:lnTo>
                <a:lnTo>
                  <a:pt x="142" y="146"/>
                </a:lnTo>
                <a:lnTo>
                  <a:pt x="132" y="156"/>
                </a:lnTo>
                <a:lnTo>
                  <a:pt x="124" y="170"/>
                </a:lnTo>
                <a:lnTo>
                  <a:pt x="132" y="184"/>
                </a:lnTo>
                <a:lnTo>
                  <a:pt x="128" y="196"/>
                </a:lnTo>
                <a:lnTo>
                  <a:pt x="130" y="194"/>
                </a:lnTo>
                <a:lnTo>
                  <a:pt x="136" y="206"/>
                </a:lnTo>
                <a:lnTo>
                  <a:pt x="126" y="232"/>
                </a:lnTo>
                <a:lnTo>
                  <a:pt x="106" y="260"/>
                </a:lnTo>
                <a:lnTo>
                  <a:pt x="106" y="260"/>
                </a:lnTo>
                <a:lnTo>
                  <a:pt x="80" y="260"/>
                </a:lnTo>
                <a:lnTo>
                  <a:pt x="80" y="276"/>
                </a:lnTo>
                <a:lnTo>
                  <a:pt x="80" y="276"/>
                </a:lnTo>
                <a:lnTo>
                  <a:pt x="104" y="278"/>
                </a:lnTo>
                <a:lnTo>
                  <a:pt x="86" y="324"/>
                </a:lnTo>
                <a:lnTo>
                  <a:pt x="66" y="346"/>
                </a:lnTo>
                <a:lnTo>
                  <a:pt x="66" y="346"/>
                </a:lnTo>
                <a:lnTo>
                  <a:pt x="24" y="348"/>
                </a:lnTo>
                <a:lnTo>
                  <a:pt x="24" y="348"/>
                </a:lnTo>
                <a:lnTo>
                  <a:pt x="30" y="374"/>
                </a:lnTo>
                <a:lnTo>
                  <a:pt x="30" y="414"/>
                </a:lnTo>
                <a:lnTo>
                  <a:pt x="30" y="414"/>
                </a:lnTo>
                <a:lnTo>
                  <a:pt x="4" y="426"/>
                </a:lnTo>
                <a:lnTo>
                  <a:pt x="4" y="426"/>
                </a:lnTo>
                <a:lnTo>
                  <a:pt x="8" y="448"/>
                </a:lnTo>
                <a:lnTo>
                  <a:pt x="8" y="448"/>
                </a:lnTo>
                <a:lnTo>
                  <a:pt x="6" y="478"/>
                </a:lnTo>
                <a:lnTo>
                  <a:pt x="6" y="478"/>
                </a:lnTo>
                <a:lnTo>
                  <a:pt x="14" y="520"/>
                </a:lnTo>
                <a:lnTo>
                  <a:pt x="14" y="520"/>
                </a:lnTo>
                <a:lnTo>
                  <a:pt x="0" y="534"/>
                </a:lnTo>
                <a:lnTo>
                  <a:pt x="0" y="534"/>
                </a:lnTo>
                <a:lnTo>
                  <a:pt x="6" y="564"/>
                </a:lnTo>
                <a:lnTo>
                  <a:pt x="6" y="564"/>
                </a:lnTo>
                <a:lnTo>
                  <a:pt x="20" y="580"/>
                </a:lnTo>
                <a:lnTo>
                  <a:pt x="20" y="580"/>
                </a:lnTo>
                <a:lnTo>
                  <a:pt x="0" y="608"/>
                </a:lnTo>
                <a:lnTo>
                  <a:pt x="0" y="608"/>
                </a:lnTo>
                <a:lnTo>
                  <a:pt x="12" y="644"/>
                </a:lnTo>
                <a:lnTo>
                  <a:pt x="12" y="644"/>
                </a:lnTo>
                <a:lnTo>
                  <a:pt x="34" y="644"/>
                </a:lnTo>
                <a:lnTo>
                  <a:pt x="60" y="652"/>
                </a:lnTo>
                <a:lnTo>
                  <a:pt x="60" y="652"/>
                </a:lnTo>
                <a:lnTo>
                  <a:pt x="64" y="664"/>
                </a:lnTo>
                <a:lnTo>
                  <a:pt x="64" y="664"/>
                </a:lnTo>
                <a:lnTo>
                  <a:pt x="78" y="668"/>
                </a:lnTo>
                <a:lnTo>
                  <a:pt x="118" y="704"/>
                </a:lnTo>
                <a:lnTo>
                  <a:pt x="118" y="704"/>
                </a:lnTo>
                <a:lnTo>
                  <a:pt x="86" y="734"/>
                </a:lnTo>
                <a:lnTo>
                  <a:pt x="86" y="734"/>
                </a:lnTo>
                <a:lnTo>
                  <a:pt x="62" y="792"/>
                </a:lnTo>
                <a:lnTo>
                  <a:pt x="62" y="792"/>
                </a:lnTo>
                <a:lnTo>
                  <a:pt x="54" y="850"/>
                </a:lnTo>
                <a:lnTo>
                  <a:pt x="54" y="850"/>
                </a:lnTo>
                <a:lnTo>
                  <a:pt x="84" y="852"/>
                </a:lnTo>
                <a:lnTo>
                  <a:pt x="84" y="852"/>
                </a:lnTo>
                <a:lnTo>
                  <a:pt x="110" y="848"/>
                </a:lnTo>
                <a:lnTo>
                  <a:pt x="110" y="848"/>
                </a:lnTo>
                <a:lnTo>
                  <a:pt x="132" y="824"/>
                </a:lnTo>
                <a:lnTo>
                  <a:pt x="132" y="824"/>
                </a:lnTo>
                <a:lnTo>
                  <a:pt x="146" y="838"/>
                </a:lnTo>
                <a:lnTo>
                  <a:pt x="146" y="838"/>
                </a:lnTo>
                <a:lnTo>
                  <a:pt x="176" y="854"/>
                </a:lnTo>
                <a:lnTo>
                  <a:pt x="176" y="854"/>
                </a:lnTo>
                <a:lnTo>
                  <a:pt x="204" y="874"/>
                </a:lnTo>
                <a:lnTo>
                  <a:pt x="204" y="874"/>
                </a:lnTo>
                <a:lnTo>
                  <a:pt x="226" y="862"/>
                </a:lnTo>
                <a:lnTo>
                  <a:pt x="238" y="870"/>
                </a:lnTo>
                <a:lnTo>
                  <a:pt x="238" y="870"/>
                </a:lnTo>
                <a:lnTo>
                  <a:pt x="242" y="894"/>
                </a:lnTo>
                <a:lnTo>
                  <a:pt x="242" y="894"/>
                </a:lnTo>
                <a:lnTo>
                  <a:pt x="254" y="908"/>
                </a:lnTo>
                <a:lnTo>
                  <a:pt x="254" y="908"/>
                </a:lnTo>
                <a:lnTo>
                  <a:pt x="270" y="900"/>
                </a:lnTo>
                <a:lnTo>
                  <a:pt x="270" y="900"/>
                </a:lnTo>
                <a:lnTo>
                  <a:pt x="278" y="876"/>
                </a:lnTo>
                <a:lnTo>
                  <a:pt x="304" y="880"/>
                </a:lnTo>
                <a:lnTo>
                  <a:pt x="304" y="880"/>
                </a:lnTo>
                <a:lnTo>
                  <a:pt x="324" y="896"/>
                </a:lnTo>
                <a:lnTo>
                  <a:pt x="324" y="896"/>
                </a:lnTo>
                <a:lnTo>
                  <a:pt x="354" y="888"/>
                </a:lnTo>
                <a:lnTo>
                  <a:pt x="354" y="888"/>
                </a:lnTo>
                <a:lnTo>
                  <a:pt x="374" y="890"/>
                </a:lnTo>
                <a:lnTo>
                  <a:pt x="374" y="890"/>
                </a:lnTo>
                <a:lnTo>
                  <a:pt x="416" y="870"/>
                </a:lnTo>
                <a:lnTo>
                  <a:pt x="448" y="882"/>
                </a:lnTo>
                <a:lnTo>
                  <a:pt x="448" y="882"/>
                </a:lnTo>
                <a:lnTo>
                  <a:pt x="460" y="894"/>
                </a:lnTo>
                <a:lnTo>
                  <a:pt x="460" y="894"/>
                </a:lnTo>
                <a:lnTo>
                  <a:pt x="476" y="896"/>
                </a:lnTo>
                <a:lnTo>
                  <a:pt x="476" y="896"/>
                </a:lnTo>
                <a:lnTo>
                  <a:pt x="474" y="866"/>
                </a:lnTo>
                <a:lnTo>
                  <a:pt x="468" y="846"/>
                </a:lnTo>
                <a:lnTo>
                  <a:pt x="470" y="824"/>
                </a:lnTo>
                <a:lnTo>
                  <a:pt x="510" y="798"/>
                </a:lnTo>
                <a:lnTo>
                  <a:pt x="510" y="798"/>
                </a:lnTo>
                <a:lnTo>
                  <a:pt x="534" y="796"/>
                </a:lnTo>
                <a:lnTo>
                  <a:pt x="534" y="796"/>
                </a:lnTo>
                <a:lnTo>
                  <a:pt x="546" y="774"/>
                </a:lnTo>
                <a:lnTo>
                  <a:pt x="546" y="774"/>
                </a:lnTo>
                <a:lnTo>
                  <a:pt x="540" y="768"/>
                </a:lnTo>
                <a:lnTo>
                  <a:pt x="514" y="744"/>
                </a:lnTo>
                <a:lnTo>
                  <a:pt x="514" y="744"/>
                </a:lnTo>
                <a:lnTo>
                  <a:pt x="506" y="708"/>
                </a:lnTo>
                <a:lnTo>
                  <a:pt x="506" y="708"/>
                </a:lnTo>
                <a:lnTo>
                  <a:pt x="462" y="672"/>
                </a:lnTo>
                <a:lnTo>
                  <a:pt x="462" y="672"/>
                </a:lnTo>
                <a:lnTo>
                  <a:pt x="462" y="628"/>
                </a:lnTo>
                <a:lnTo>
                  <a:pt x="462" y="628"/>
                </a:lnTo>
                <a:lnTo>
                  <a:pt x="446" y="614"/>
                </a:lnTo>
                <a:lnTo>
                  <a:pt x="432" y="590"/>
                </a:lnTo>
                <a:lnTo>
                  <a:pt x="440" y="576"/>
                </a:lnTo>
                <a:lnTo>
                  <a:pt x="440" y="576"/>
                </a:lnTo>
                <a:lnTo>
                  <a:pt x="458" y="578"/>
                </a:lnTo>
                <a:lnTo>
                  <a:pt x="458" y="578"/>
                </a:lnTo>
                <a:lnTo>
                  <a:pt x="470" y="572"/>
                </a:lnTo>
                <a:lnTo>
                  <a:pt x="470" y="572"/>
                </a:lnTo>
                <a:lnTo>
                  <a:pt x="480" y="560"/>
                </a:lnTo>
                <a:lnTo>
                  <a:pt x="480" y="560"/>
                </a:lnTo>
                <a:lnTo>
                  <a:pt x="508" y="556"/>
                </a:lnTo>
                <a:lnTo>
                  <a:pt x="508" y="556"/>
                </a:lnTo>
                <a:lnTo>
                  <a:pt x="520" y="540"/>
                </a:lnTo>
                <a:lnTo>
                  <a:pt x="520" y="540"/>
                </a:lnTo>
                <a:lnTo>
                  <a:pt x="544" y="540"/>
                </a:lnTo>
                <a:lnTo>
                  <a:pt x="544" y="540"/>
                </a:lnTo>
                <a:lnTo>
                  <a:pt x="554" y="526"/>
                </a:lnTo>
                <a:lnTo>
                  <a:pt x="554" y="526"/>
                </a:lnTo>
                <a:lnTo>
                  <a:pt x="590" y="526"/>
                </a:lnTo>
                <a:lnTo>
                  <a:pt x="590" y="526"/>
                </a:lnTo>
                <a:lnTo>
                  <a:pt x="600" y="520"/>
                </a:lnTo>
                <a:lnTo>
                  <a:pt x="600" y="520"/>
                </a:lnTo>
                <a:lnTo>
                  <a:pt x="602" y="504"/>
                </a:lnTo>
                <a:lnTo>
                  <a:pt x="602" y="500"/>
                </a:lnTo>
                <a:lnTo>
                  <a:pt x="638" y="504"/>
                </a:lnTo>
                <a:lnTo>
                  <a:pt x="640" y="490"/>
                </a:lnTo>
                <a:lnTo>
                  <a:pt x="640" y="490"/>
                </a:lnTo>
                <a:lnTo>
                  <a:pt x="648" y="474"/>
                </a:lnTo>
                <a:lnTo>
                  <a:pt x="648" y="474"/>
                </a:lnTo>
                <a:lnTo>
                  <a:pt x="628" y="454"/>
                </a:lnTo>
                <a:lnTo>
                  <a:pt x="628" y="454"/>
                </a:lnTo>
                <a:lnTo>
                  <a:pt x="634" y="436"/>
                </a:lnTo>
                <a:lnTo>
                  <a:pt x="634" y="436"/>
                </a:lnTo>
                <a:lnTo>
                  <a:pt x="628" y="428"/>
                </a:lnTo>
                <a:lnTo>
                  <a:pt x="630" y="410"/>
                </a:lnTo>
                <a:lnTo>
                  <a:pt x="630" y="410"/>
                </a:lnTo>
                <a:lnTo>
                  <a:pt x="640" y="386"/>
                </a:lnTo>
                <a:lnTo>
                  <a:pt x="640" y="386"/>
                </a:lnTo>
                <a:lnTo>
                  <a:pt x="630" y="366"/>
                </a:lnTo>
                <a:lnTo>
                  <a:pt x="630" y="366"/>
                </a:lnTo>
                <a:lnTo>
                  <a:pt x="638" y="348"/>
                </a:lnTo>
                <a:lnTo>
                  <a:pt x="638" y="348"/>
                </a:lnTo>
                <a:lnTo>
                  <a:pt x="632" y="326"/>
                </a:lnTo>
                <a:lnTo>
                  <a:pt x="632" y="326"/>
                </a:lnTo>
                <a:lnTo>
                  <a:pt x="610" y="308"/>
                </a:lnTo>
                <a:lnTo>
                  <a:pt x="608" y="278"/>
                </a:lnTo>
                <a:lnTo>
                  <a:pt x="608" y="276"/>
                </a:lnTo>
                <a:lnTo>
                  <a:pt x="608" y="276"/>
                </a:lnTo>
                <a:lnTo>
                  <a:pt x="618" y="260"/>
                </a:lnTo>
                <a:lnTo>
                  <a:pt x="618" y="260"/>
                </a:lnTo>
                <a:lnTo>
                  <a:pt x="624" y="244"/>
                </a:lnTo>
                <a:lnTo>
                  <a:pt x="624" y="244"/>
                </a:lnTo>
                <a:lnTo>
                  <a:pt x="614" y="218"/>
                </a:lnTo>
                <a:lnTo>
                  <a:pt x="614" y="216"/>
                </a:lnTo>
                <a:lnTo>
                  <a:pt x="620" y="190"/>
                </a:lnTo>
                <a:lnTo>
                  <a:pt x="608" y="188"/>
                </a:lnTo>
                <a:lnTo>
                  <a:pt x="596" y="154"/>
                </a:lnTo>
                <a:lnTo>
                  <a:pt x="566" y="146"/>
                </a:lnTo>
                <a:lnTo>
                  <a:pt x="544" y="124"/>
                </a:lnTo>
                <a:lnTo>
                  <a:pt x="528" y="104"/>
                </a:lnTo>
                <a:lnTo>
                  <a:pt x="510" y="106"/>
                </a:lnTo>
                <a:lnTo>
                  <a:pt x="490" y="128"/>
                </a:lnTo>
                <a:lnTo>
                  <a:pt x="460" y="132"/>
                </a:lnTo>
                <a:lnTo>
                  <a:pt x="442" y="152"/>
                </a:lnTo>
                <a:lnTo>
                  <a:pt x="418" y="150"/>
                </a:lnTo>
                <a:lnTo>
                  <a:pt x="398" y="156"/>
                </a:lnTo>
                <a:lnTo>
                  <a:pt x="402" y="142"/>
                </a:lnTo>
                <a:lnTo>
                  <a:pt x="414" y="128"/>
                </a:lnTo>
                <a:lnTo>
                  <a:pt x="408" y="108"/>
                </a:lnTo>
                <a:lnTo>
                  <a:pt x="386" y="112"/>
                </a:lnTo>
                <a:lnTo>
                  <a:pt x="356" y="94"/>
                </a:lnTo>
                <a:lnTo>
                  <a:pt x="342" y="60"/>
                </a:lnTo>
                <a:lnTo>
                  <a:pt x="342" y="46"/>
                </a:lnTo>
                <a:lnTo>
                  <a:pt x="326" y="38"/>
                </a:lnTo>
                <a:lnTo>
                  <a:pt x="326" y="38"/>
                </a:lnTo>
                <a:close/>
              </a:path>
            </a:pathLst>
          </a:custGeom>
          <a:solidFill>
            <a:srgbClr val="1D47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097" name="Freeform 49"/>
          <p:cNvSpPr>
            <a:spLocks/>
          </p:cNvSpPr>
          <p:nvPr/>
        </p:nvSpPr>
        <p:spPr bwMode="auto">
          <a:xfrm>
            <a:off x="3067201" y="3649321"/>
            <a:ext cx="66240" cy="93600"/>
          </a:xfrm>
          <a:custGeom>
            <a:avLst/>
            <a:gdLst>
              <a:gd name="T0" fmla="*/ 30 w 48"/>
              <a:gd name="T1" fmla="*/ 0 h 66"/>
              <a:gd name="T2" fmla="*/ 30 w 48"/>
              <a:gd name="T3" fmla="*/ 0 h 66"/>
              <a:gd name="T4" fmla="*/ 8 w 48"/>
              <a:gd name="T5" fmla="*/ 14 h 66"/>
              <a:gd name="T6" fmla="*/ 8 w 48"/>
              <a:gd name="T7" fmla="*/ 14 h 66"/>
              <a:gd name="T8" fmla="*/ 0 w 48"/>
              <a:gd name="T9" fmla="*/ 32 h 66"/>
              <a:gd name="T10" fmla="*/ 0 w 48"/>
              <a:gd name="T11" fmla="*/ 32 h 66"/>
              <a:gd name="T12" fmla="*/ 4 w 48"/>
              <a:gd name="T13" fmla="*/ 58 h 66"/>
              <a:gd name="T14" fmla="*/ 4 w 48"/>
              <a:gd name="T15" fmla="*/ 58 h 66"/>
              <a:gd name="T16" fmla="*/ 10 w 48"/>
              <a:gd name="T17" fmla="*/ 58 h 66"/>
              <a:gd name="T18" fmla="*/ 32 w 48"/>
              <a:gd name="T19" fmla="*/ 66 h 66"/>
              <a:gd name="T20" fmla="*/ 32 w 48"/>
              <a:gd name="T21" fmla="*/ 66 h 66"/>
              <a:gd name="T22" fmla="*/ 48 w 48"/>
              <a:gd name="T23" fmla="*/ 42 h 66"/>
              <a:gd name="T24" fmla="*/ 48 w 48"/>
              <a:gd name="T25" fmla="*/ 42 h 66"/>
              <a:gd name="T26" fmla="*/ 36 w 48"/>
              <a:gd name="T27" fmla="*/ 30 h 66"/>
              <a:gd name="T28" fmla="*/ 30 w 48"/>
              <a:gd name="T29" fmla="*/ 0 h 66"/>
              <a:gd name="T30" fmla="*/ 30 w 48"/>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66">
                <a:moveTo>
                  <a:pt x="30" y="0"/>
                </a:moveTo>
                <a:lnTo>
                  <a:pt x="30" y="0"/>
                </a:lnTo>
                <a:lnTo>
                  <a:pt x="8" y="14"/>
                </a:lnTo>
                <a:lnTo>
                  <a:pt x="8" y="14"/>
                </a:lnTo>
                <a:lnTo>
                  <a:pt x="0" y="32"/>
                </a:lnTo>
                <a:lnTo>
                  <a:pt x="0" y="32"/>
                </a:lnTo>
                <a:lnTo>
                  <a:pt x="4" y="58"/>
                </a:lnTo>
                <a:lnTo>
                  <a:pt x="4" y="58"/>
                </a:lnTo>
                <a:lnTo>
                  <a:pt x="10" y="58"/>
                </a:lnTo>
                <a:lnTo>
                  <a:pt x="32" y="66"/>
                </a:lnTo>
                <a:lnTo>
                  <a:pt x="32" y="66"/>
                </a:lnTo>
                <a:lnTo>
                  <a:pt x="48" y="42"/>
                </a:lnTo>
                <a:lnTo>
                  <a:pt x="48" y="42"/>
                </a:lnTo>
                <a:lnTo>
                  <a:pt x="36" y="30"/>
                </a:lnTo>
                <a:lnTo>
                  <a:pt x="30" y="0"/>
                </a:lnTo>
                <a:lnTo>
                  <a:pt x="30" y="0"/>
                </a:lnTo>
                <a:close/>
              </a:path>
            </a:pathLst>
          </a:custGeom>
          <a:solidFill>
            <a:srgbClr val="88A3CB"/>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endParaRPr>
          </a:p>
        </p:txBody>
      </p:sp>
      <p:sp>
        <p:nvSpPr>
          <p:cNvPr id="130098" name="Freeform 50"/>
          <p:cNvSpPr>
            <a:spLocks/>
          </p:cNvSpPr>
          <p:nvPr/>
        </p:nvSpPr>
        <p:spPr bwMode="auto">
          <a:xfrm>
            <a:off x="2829601" y="3123721"/>
            <a:ext cx="475200" cy="423360"/>
          </a:xfrm>
          <a:custGeom>
            <a:avLst/>
            <a:gdLst>
              <a:gd name="T0" fmla="*/ 38 w 332"/>
              <a:gd name="T1" fmla="*/ 182 h 294"/>
              <a:gd name="T2" fmla="*/ 62 w 332"/>
              <a:gd name="T3" fmla="*/ 198 h 294"/>
              <a:gd name="T4" fmla="*/ 0 w 332"/>
              <a:gd name="T5" fmla="*/ 186 h 294"/>
              <a:gd name="T6" fmla="*/ 4 w 332"/>
              <a:gd name="T7" fmla="*/ 198 h 294"/>
              <a:gd name="T8" fmla="*/ 22 w 332"/>
              <a:gd name="T9" fmla="*/ 208 h 294"/>
              <a:gd name="T10" fmla="*/ 48 w 332"/>
              <a:gd name="T11" fmla="*/ 212 h 294"/>
              <a:gd name="T12" fmla="*/ 64 w 332"/>
              <a:gd name="T13" fmla="*/ 204 h 294"/>
              <a:gd name="T14" fmla="*/ 86 w 332"/>
              <a:gd name="T15" fmla="*/ 196 h 294"/>
              <a:gd name="T16" fmla="*/ 90 w 332"/>
              <a:gd name="T17" fmla="*/ 204 h 294"/>
              <a:gd name="T18" fmla="*/ 96 w 332"/>
              <a:gd name="T19" fmla="*/ 214 h 294"/>
              <a:gd name="T20" fmla="*/ 100 w 332"/>
              <a:gd name="T21" fmla="*/ 212 h 294"/>
              <a:gd name="T22" fmla="*/ 128 w 332"/>
              <a:gd name="T23" fmla="*/ 198 h 294"/>
              <a:gd name="T24" fmla="*/ 132 w 332"/>
              <a:gd name="T25" fmla="*/ 206 h 294"/>
              <a:gd name="T26" fmla="*/ 146 w 332"/>
              <a:gd name="T27" fmla="*/ 200 h 294"/>
              <a:gd name="T28" fmla="*/ 154 w 332"/>
              <a:gd name="T29" fmla="*/ 216 h 294"/>
              <a:gd name="T30" fmla="*/ 182 w 332"/>
              <a:gd name="T31" fmla="*/ 228 h 294"/>
              <a:gd name="T32" fmla="*/ 190 w 332"/>
              <a:gd name="T33" fmla="*/ 254 h 294"/>
              <a:gd name="T34" fmla="*/ 178 w 332"/>
              <a:gd name="T35" fmla="*/ 286 h 294"/>
              <a:gd name="T36" fmla="*/ 202 w 332"/>
              <a:gd name="T37" fmla="*/ 294 h 294"/>
              <a:gd name="T38" fmla="*/ 204 w 332"/>
              <a:gd name="T39" fmla="*/ 278 h 294"/>
              <a:gd name="T40" fmla="*/ 198 w 332"/>
              <a:gd name="T41" fmla="*/ 252 h 294"/>
              <a:gd name="T42" fmla="*/ 224 w 332"/>
              <a:gd name="T43" fmla="*/ 238 h 294"/>
              <a:gd name="T44" fmla="*/ 218 w 332"/>
              <a:gd name="T45" fmla="*/ 170 h 294"/>
              <a:gd name="T46" fmla="*/ 266 w 332"/>
              <a:gd name="T47" fmla="*/ 168 h 294"/>
              <a:gd name="T48" fmla="*/ 282 w 332"/>
              <a:gd name="T49" fmla="*/ 148 h 294"/>
              <a:gd name="T50" fmla="*/ 296 w 332"/>
              <a:gd name="T51" fmla="*/ 110 h 294"/>
              <a:gd name="T52" fmla="*/ 276 w 332"/>
              <a:gd name="T53" fmla="*/ 110 h 294"/>
              <a:gd name="T54" fmla="*/ 276 w 332"/>
              <a:gd name="T55" fmla="*/ 82 h 294"/>
              <a:gd name="T56" fmla="*/ 306 w 332"/>
              <a:gd name="T57" fmla="*/ 80 h 294"/>
              <a:gd name="T58" fmla="*/ 322 w 332"/>
              <a:gd name="T59" fmla="*/ 56 h 294"/>
              <a:gd name="T60" fmla="*/ 332 w 332"/>
              <a:gd name="T61" fmla="*/ 34 h 294"/>
              <a:gd name="T62" fmla="*/ 330 w 332"/>
              <a:gd name="T63" fmla="*/ 24 h 294"/>
              <a:gd name="T64" fmla="*/ 282 w 332"/>
              <a:gd name="T65" fmla="*/ 2 h 294"/>
              <a:gd name="T66" fmla="*/ 238 w 332"/>
              <a:gd name="T67" fmla="*/ 0 h 294"/>
              <a:gd name="T68" fmla="*/ 204 w 332"/>
              <a:gd name="T69" fmla="*/ 46 h 294"/>
              <a:gd name="T70" fmla="*/ 216 w 332"/>
              <a:gd name="T71" fmla="*/ 74 h 294"/>
              <a:gd name="T72" fmla="*/ 188 w 332"/>
              <a:gd name="T73" fmla="*/ 92 h 294"/>
              <a:gd name="T74" fmla="*/ 158 w 332"/>
              <a:gd name="T75" fmla="*/ 88 h 294"/>
              <a:gd name="T76" fmla="*/ 184 w 332"/>
              <a:gd name="T77" fmla="*/ 72 h 294"/>
              <a:gd name="T78" fmla="*/ 176 w 332"/>
              <a:gd name="T79" fmla="*/ 36 h 294"/>
              <a:gd name="T80" fmla="*/ 152 w 332"/>
              <a:gd name="T81" fmla="*/ 20 h 294"/>
              <a:gd name="T82" fmla="*/ 138 w 332"/>
              <a:gd name="T83" fmla="*/ 76 h 294"/>
              <a:gd name="T84" fmla="*/ 98 w 332"/>
              <a:gd name="T85" fmla="*/ 130 h 294"/>
              <a:gd name="T86" fmla="*/ 38 w 332"/>
              <a:gd name="T87" fmla="*/ 164 h 294"/>
              <a:gd name="T88" fmla="*/ 32 w 332"/>
              <a:gd name="T89" fmla="*/ 1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2" h="294">
                <a:moveTo>
                  <a:pt x="32" y="172"/>
                </a:moveTo>
                <a:lnTo>
                  <a:pt x="38" y="182"/>
                </a:lnTo>
                <a:lnTo>
                  <a:pt x="66" y="186"/>
                </a:lnTo>
                <a:lnTo>
                  <a:pt x="62" y="198"/>
                </a:lnTo>
                <a:lnTo>
                  <a:pt x="24" y="186"/>
                </a:lnTo>
                <a:lnTo>
                  <a:pt x="0" y="186"/>
                </a:lnTo>
                <a:lnTo>
                  <a:pt x="0" y="186"/>
                </a:lnTo>
                <a:lnTo>
                  <a:pt x="4" y="198"/>
                </a:lnTo>
                <a:lnTo>
                  <a:pt x="4" y="198"/>
                </a:lnTo>
                <a:lnTo>
                  <a:pt x="22" y="208"/>
                </a:lnTo>
                <a:lnTo>
                  <a:pt x="22" y="208"/>
                </a:lnTo>
                <a:lnTo>
                  <a:pt x="48" y="212"/>
                </a:lnTo>
                <a:lnTo>
                  <a:pt x="48" y="212"/>
                </a:lnTo>
                <a:lnTo>
                  <a:pt x="64" y="204"/>
                </a:lnTo>
                <a:lnTo>
                  <a:pt x="86" y="196"/>
                </a:lnTo>
                <a:lnTo>
                  <a:pt x="86" y="196"/>
                </a:lnTo>
                <a:lnTo>
                  <a:pt x="90" y="204"/>
                </a:lnTo>
                <a:lnTo>
                  <a:pt x="90" y="204"/>
                </a:lnTo>
                <a:lnTo>
                  <a:pt x="96" y="214"/>
                </a:lnTo>
                <a:lnTo>
                  <a:pt x="96" y="214"/>
                </a:lnTo>
                <a:lnTo>
                  <a:pt x="100" y="212"/>
                </a:lnTo>
                <a:lnTo>
                  <a:pt x="100" y="212"/>
                </a:lnTo>
                <a:lnTo>
                  <a:pt x="108" y="198"/>
                </a:lnTo>
                <a:lnTo>
                  <a:pt x="128" y="198"/>
                </a:lnTo>
                <a:lnTo>
                  <a:pt x="128" y="198"/>
                </a:lnTo>
                <a:lnTo>
                  <a:pt x="132" y="206"/>
                </a:lnTo>
                <a:lnTo>
                  <a:pt x="132" y="206"/>
                </a:lnTo>
                <a:lnTo>
                  <a:pt x="146" y="200"/>
                </a:lnTo>
                <a:lnTo>
                  <a:pt x="146" y="200"/>
                </a:lnTo>
                <a:lnTo>
                  <a:pt x="154" y="216"/>
                </a:lnTo>
                <a:lnTo>
                  <a:pt x="154" y="216"/>
                </a:lnTo>
                <a:lnTo>
                  <a:pt x="182" y="228"/>
                </a:lnTo>
                <a:lnTo>
                  <a:pt x="190" y="254"/>
                </a:lnTo>
                <a:lnTo>
                  <a:pt x="190" y="254"/>
                </a:lnTo>
                <a:lnTo>
                  <a:pt x="178" y="286"/>
                </a:lnTo>
                <a:lnTo>
                  <a:pt x="178" y="286"/>
                </a:lnTo>
                <a:lnTo>
                  <a:pt x="202" y="294"/>
                </a:lnTo>
                <a:lnTo>
                  <a:pt x="202" y="294"/>
                </a:lnTo>
                <a:lnTo>
                  <a:pt x="204" y="278"/>
                </a:lnTo>
                <a:lnTo>
                  <a:pt x="204" y="278"/>
                </a:lnTo>
                <a:lnTo>
                  <a:pt x="198" y="252"/>
                </a:lnTo>
                <a:lnTo>
                  <a:pt x="198" y="252"/>
                </a:lnTo>
                <a:lnTo>
                  <a:pt x="224" y="238"/>
                </a:lnTo>
                <a:lnTo>
                  <a:pt x="224" y="238"/>
                </a:lnTo>
                <a:lnTo>
                  <a:pt x="224" y="202"/>
                </a:lnTo>
                <a:lnTo>
                  <a:pt x="218" y="170"/>
                </a:lnTo>
                <a:lnTo>
                  <a:pt x="218" y="170"/>
                </a:lnTo>
                <a:lnTo>
                  <a:pt x="266" y="168"/>
                </a:lnTo>
                <a:lnTo>
                  <a:pt x="266" y="168"/>
                </a:lnTo>
                <a:lnTo>
                  <a:pt x="282" y="148"/>
                </a:lnTo>
                <a:lnTo>
                  <a:pt x="282" y="148"/>
                </a:lnTo>
                <a:lnTo>
                  <a:pt x="296" y="110"/>
                </a:lnTo>
                <a:lnTo>
                  <a:pt x="296" y="110"/>
                </a:lnTo>
                <a:lnTo>
                  <a:pt x="276" y="110"/>
                </a:lnTo>
                <a:lnTo>
                  <a:pt x="276" y="82"/>
                </a:lnTo>
                <a:lnTo>
                  <a:pt x="276" y="82"/>
                </a:lnTo>
                <a:lnTo>
                  <a:pt x="306" y="80"/>
                </a:lnTo>
                <a:lnTo>
                  <a:pt x="306" y="80"/>
                </a:lnTo>
                <a:lnTo>
                  <a:pt x="322" y="56"/>
                </a:lnTo>
                <a:lnTo>
                  <a:pt x="322" y="56"/>
                </a:lnTo>
                <a:lnTo>
                  <a:pt x="332" y="34"/>
                </a:lnTo>
                <a:lnTo>
                  <a:pt x="332" y="34"/>
                </a:lnTo>
                <a:lnTo>
                  <a:pt x="326" y="24"/>
                </a:lnTo>
                <a:lnTo>
                  <a:pt x="330" y="24"/>
                </a:lnTo>
                <a:lnTo>
                  <a:pt x="308" y="2"/>
                </a:lnTo>
                <a:lnTo>
                  <a:pt x="282" y="2"/>
                </a:lnTo>
                <a:lnTo>
                  <a:pt x="262" y="6"/>
                </a:lnTo>
                <a:lnTo>
                  <a:pt x="238" y="0"/>
                </a:lnTo>
                <a:lnTo>
                  <a:pt x="206" y="18"/>
                </a:lnTo>
                <a:lnTo>
                  <a:pt x="204" y="46"/>
                </a:lnTo>
                <a:lnTo>
                  <a:pt x="214" y="60"/>
                </a:lnTo>
                <a:lnTo>
                  <a:pt x="216" y="74"/>
                </a:lnTo>
                <a:lnTo>
                  <a:pt x="208" y="88"/>
                </a:lnTo>
                <a:lnTo>
                  <a:pt x="188" y="92"/>
                </a:lnTo>
                <a:lnTo>
                  <a:pt x="170" y="104"/>
                </a:lnTo>
                <a:lnTo>
                  <a:pt x="158" y="88"/>
                </a:lnTo>
                <a:lnTo>
                  <a:pt x="178" y="68"/>
                </a:lnTo>
                <a:lnTo>
                  <a:pt x="184" y="72"/>
                </a:lnTo>
                <a:lnTo>
                  <a:pt x="184" y="56"/>
                </a:lnTo>
                <a:lnTo>
                  <a:pt x="176" y="36"/>
                </a:lnTo>
                <a:lnTo>
                  <a:pt x="170" y="24"/>
                </a:lnTo>
                <a:lnTo>
                  <a:pt x="152" y="20"/>
                </a:lnTo>
                <a:lnTo>
                  <a:pt x="146" y="46"/>
                </a:lnTo>
                <a:lnTo>
                  <a:pt x="138" y="76"/>
                </a:lnTo>
                <a:lnTo>
                  <a:pt x="110" y="102"/>
                </a:lnTo>
                <a:lnTo>
                  <a:pt x="98" y="130"/>
                </a:lnTo>
                <a:lnTo>
                  <a:pt x="70" y="146"/>
                </a:lnTo>
                <a:lnTo>
                  <a:pt x="38" y="164"/>
                </a:lnTo>
                <a:lnTo>
                  <a:pt x="32" y="172"/>
                </a:lnTo>
                <a:lnTo>
                  <a:pt x="32" y="172"/>
                </a:lnTo>
                <a:close/>
              </a:path>
            </a:pathLst>
          </a:custGeom>
          <a:solidFill>
            <a:srgbClr val="1D47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099" name="Freeform 51"/>
          <p:cNvSpPr>
            <a:spLocks/>
          </p:cNvSpPr>
          <p:nvPr/>
        </p:nvSpPr>
        <p:spPr bwMode="auto">
          <a:xfrm>
            <a:off x="3188160" y="3096360"/>
            <a:ext cx="34560" cy="11520"/>
          </a:xfrm>
          <a:custGeom>
            <a:avLst/>
            <a:gdLst>
              <a:gd name="T0" fmla="*/ 24 w 24"/>
              <a:gd name="T1" fmla="*/ 0 h 8"/>
              <a:gd name="T2" fmla="*/ 4 w 24"/>
              <a:gd name="T3" fmla="*/ 0 h 8"/>
              <a:gd name="T4" fmla="*/ 0 w 24"/>
              <a:gd name="T5" fmla="*/ 4 h 8"/>
              <a:gd name="T6" fmla="*/ 22 w 24"/>
              <a:gd name="T7" fmla="*/ 8 h 8"/>
              <a:gd name="T8" fmla="*/ 24 w 24"/>
              <a:gd name="T9" fmla="*/ 0 h 8"/>
              <a:gd name="T10" fmla="*/ 24 w 24"/>
              <a:gd name="T11" fmla="*/ 0 h 8"/>
            </a:gdLst>
            <a:ahLst/>
            <a:cxnLst>
              <a:cxn ang="0">
                <a:pos x="T0" y="T1"/>
              </a:cxn>
              <a:cxn ang="0">
                <a:pos x="T2" y="T3"/>
              </a:cxn>
              <a:cxn ang="0">
                <a:pos x="T4" y="T5"/>
              </a:cxn>
              <a:cxn ang="0">
                <a:pos x="T6" y="T7"/>
              </a:cxn>
              <a:cxn ang="0">
                <a:pos x="T8" y="T9"/>
              </a:cxn>
              <a:cxn ang="0">
                <a:pos x="T10" y="T11"/>
              </a:cxn>
            </a:cxnLst>
            <a:rect l="0" t="0" r="r" b="b"/>
            <a:pathLst>
              <a:path w="24" h="8">
                <a:moveTo>
                  <a:pt x="24" y="0"/>
                </a:moveTo>
                <a:lnTo>
                  <a:pt x="4" y="0"/>
                </a:lnTo>
                <a:lnTo>
                  <a:pt x="0" y="4"/>
                </a:lnTo>
                <a:lnTo>
                  <a:pt x="22" y="8"/>
                </a:lnTo>
                <a:lnTo>
                  <a:pt x="24" y="0"/>
                </a:lnTo>
                <a:lnTo>
                  <a:pt x="24" y="0"/>
                </a:lnTo>
                <a:close/>
              </a:path>
            </a:pathLst>
          </a:custGeom>
          <a:solidFill>
            <a:srgbClr val="1D47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100" name="Freeform 52"/>
          <p:cNvSpPr>
            <a:spLocks/>
          </p:cNvSpPr>
          <p:nvPr/>
        </p:nvSpPr>
        <p:spPr bwMode="auto">
          <a:xfrm>
            <a:off x="3265921" y="3087721"/>
            <a:ext cx="20160" cy="21600"/>
          </a:xfrm>
          <a:custGeom>
            <a:avLst/>
            <a:gdLst>
              <a:gd name="T0" fmla="*/ 12 w 16"/>
              <a:gd name="T1" fmla="*/ 0 h 16"/>
              <a:gd name="T2" fmla="*/ 4 w 16"/>
              <a:gd name="T3" fmla="*/ 2 h 16"/>
              <a:gd name="T4" fmla="*/ 0 w 16"/>
              <a:gd name="T5" fmla="*/ 16 h 16"/>
              <a:gd name="T6" fmla="*/ 16 w 16"/>
              <a:gd name="T7" fmla="*/ 6 h 16"/>
              <a:gd name="T8" fmla="*/ 12 w 16"/>
              <a:gd name="T9" fmla="*/ 0 h 16"/>
              <a:gd name="T10" fmla="*/ 12 w 16"/>
              <a:gd name="T11" fmla="*/ 0 h 16"/>
            </a:gdLst>
            <a:ahLst/>
            <a:cxnLst>
              <a:cxn ang="0">
                <a:pos x="T0" y="T1"/>
              </a:cxn>
              <a:cxn ang="0">
                <a:pos x="T2" y="T3"/>
              </a:cxn>
              <a:cxn ang="0">
                <a:pos x="T4" y="T5"/>
              </a:cxn>
              <a:cxn ang="0">
                <a:pos x="T6" y="T7"/>
              </a:cxn>
              <a:cxn ang="0">
                <a:pos x="T8" y="T9"/>
              </a:cxn>
              <a:cxn ang="0">
                <a:pos x="T10" y="T11"/>
              </a:cxn>
            </a:cxnLst>
            <a:rect l="0" t="0" r="r" b="b"/>
            <a:pathLst>
              <a:path w="16" h="16">
                <a:moveTo>
                  <a:pt x="12" y="0"/>
                </a:moveTo>
                <a:lnTo>
                  <a:pt x="4" y="2"/>
                </a:lnTo>
                <a:lnTo>
                  <a:pt x="0" y="16"/>
                </a:lnTo>
                <a:lnTo>
                  <a:pt x="16" y="6"/>
                </a:lnTo>
                <a:lnTo>
                  <a:pt x="12" y="0"/>
                </a:lnTo>
                <a:lnTo>
                  <a:pt x="12" y="0"/>
                </a:lnTo>
                <a:close/>
              </a:path>
            </a:pathLst>
          </a:custGeom>
          <a:solidFill>
            <a:srgbClr val="1D47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101" name="Freeform 53"/>
          <p:cNvSpPr>
            <a:spLocks/>
          </p:cNvSpPr>
          <p:nvPr/>
        </p:nvSpPr>
        <p:spPr bwMode="auto">
          <a:xfrm>
            <a:off x="3130560" y="3096360"/>
            <a:ext cx="40320" cy="11520"/>
          </a:xfrm>
          <a:custGeom>
            <a:avLst/>
            <a:gdLst>
              <a:gd name="T0" fmla="*/ 28 w 28"/>
              <a:gd name="T1" fmla="*/ 0 h 8"/>
              <a:gd name="T2" fmla="*/ 0 w 28"/>
              <a:gd name="T3" fmla="*/ 2 h 8"/>
              <a:gd name="T4" fmla="*/ 0 w 28"/>
              <a:gd name="T5" fmla="*/ 8 h 8"/>
              <a:gd name="T6" fmla="*/ 24 w 28"/>
              <a:gd name="T7" fmla="*/ 6 h 8"/>
              <a:gd name="T8" fmla="*/ 28 w 28"/>
              <a:gd name="T9" fmla="*/ 0 h 8"/>
              <a:gd name="T10" fmla="*/ 28 w 28"/>
              <a:gd name="T11" fmla="*/ 0 h 8"/>
            </a:gdLst>
            <a:ahLst/>
            <a:cxnLst>
              <a:cxn ang="0">
                <a:pos x="T0" y="T1"/>
              </a:cxn>
              <a:cxn ang="0">
                <a:pos x="T2" y="T3"/>
              </a:cxn>
              <a:cxn ang="0">
                <a:pos x="T4" y="T5"/>
              </a:cxn>
              <a:cxn ang="0">
                <a:pos x="T6" y="T7"/>
              </a:cxn>
              <a:cxn ang="0">
                <a:pos x="T8" y="T9"/>
              </a:cxn>
              <a:cxn ang="0">
                <a:pos x="T10" y="T11"/>
              </a:cxn>
            </a:cxnLst>
            <a:rect l="0" t="0" r="r" b="b"/>
            <a:pathLst>
              <a:path w="28" h="8">
                <a:moveTo>
                  <a:pt x="28" y="0"/>
                </a:moveTo>
                <a:lnTo>
                  <a:pt x="0" y="2"/>
                </a:lnTo>
                <a:lnTo>
                  <a:pt x="0" y="8"/>
                </a:lnTo>
                <a:lnTo>
                  <a:pt x="24" y="6"/>
                </a:lnTo>
                <a:lnTo>
                  <a:pt x="28" y="0"/>
                </a:lnTo>
                <a:lnTo>
                  <a:pt x="28" y="0"/>
                </a:lnTo>
                <a:close/>
              </a:path>
            </a:pathLst>
          </a:custGeom>
          <a:solidFill>
            <a:srgbClr val="1D47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102" name="Freeform 54"/>
          <p:cNvSpPr>
            <a:spLocks/>
          </p:cNvSpPr>
          <p:nvPr/>
        </p:nvSpPr>
        <p:spPr bwMode="auto">
          <a:xfrm>
            <a:off x="3084481" y="3107881"/>
            <a:ext cx="25920" cy="15840"/>
          </a:xfrm>
          <a:custGeom>
            <a:avLst/>
            <a:gdLst>
              <a:gd name="T0" fmla="*/ 18 w 18"/>
              <a:gd name="T1" fmla="*/ 6 h 12"/>
              <a:gd name="T2" fmla="*/ 12 w 18"/>
              <a:gd name="T3" fmla="*/ 0 h 12"/>
              <a:gd name="T4" fmla="*/ 0 w 18"/>
              <a:gd name="T5" fmla="*/ 6 h 12"/>
              <a:gd name="T6" fmla="*/ 8 w 18"/>
              <a:gd name="T7" fmla="*/ 12 h 12"/>
              <a:gd name="T8" fmla="*/ 18 w 18"/>
              <a:gd name="T9" fmla="*/ 6 h 12"/>
              <a:gd name="T10" fmla="*/ 18 w 18"/>
              <a:gd name="T11" fmla="*/ 6 h 12"/>
            </a:gdLst>
            <a:ahLst/>
            <a:cxnLst>
              <a:cxn ang="0">
                <a:pos x="T0" y="T1"/>
              </a:cxn>
              <a:cxn ang="0">
                <a:pos x="T2" y="T3"/>
              </a:cxn>
              <a:cxn ang="0">
                <a:pos x="T4" y="T5"/>
              </a:cxn>
              <a:cxn ang="0">
                <a:pos x="T6" y="T7"/>
              </a:cxn>
              <a:cxn ang="0">
                <a:pos x="T8" y="T9"/>
              </a:cxn>
              <a:cxn ang="0">
                <a:pos x="T10" y="T11"/>
              </a:cxn>
            </a:cxnLst>
            <a:rect l="0" t="0" r="r" b="b"/>
            <a:pathLst>
              <a:path w="18" h="12">
                <a:moveTo>
                  <a:pt x="18" y="6"/>
                </a:moveTo>
                <a:lnTo>
                  <a:pt x="12" y="0"/>
                </a:lnTo>
                <a:lnTo>
                  <a:pt x="0" y="6"/>
                </a:lnTo>
                <a:lnTo>
                  <a:pt x="8" y="12"/>
                </a:lnTo>
                <a:lnTo>
                  <a:pt x="18" y="6"/>
                </a:lnTo>
                <a:lnTo>
                  <a:pt x="18" y="6"/>
                </a:lnTo>
                <a:close/>
              </a:path>
            </a:pathLst>
          </a:custGeom>
          <a:solidFill>
            <a:srgbClr val="1D47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103" name="Freeform 55"/>
          <p:cNvSpPr>
            <a:spLocks/>
          </p:cNvSpPr>
          <p:nvPr/>
        </p:nvSpPr>
        <p:spPr bwMode="auto">
          <a:xfrm>
            <a:off x="3055680" y="3128040"/>
            <a:ext cx="34560" cy="17280"/>
          </a:xfrm>
          <a:custGeom>
            <a:avLst/>
            <a:gdLst>
              <a:gd name="T0" fmla="*/ 0 w 24"/>
              <a:gd name="T1" fmla="*/ 6 h 12"/>
              <a:gd name="T2" fmla="*/ 16 w 24"/>
              <a:gd name="T3" fmla="*/ 12 h 12"/>
              <a:gd name="T4" fmla="*/ 24 w 24"/>
              <a:gd name="T5" fmla="*/ 6 h 12"/>
              <a:gd name="T6" fmla="*/ 12 w 24"/>
              <a:gd name="T7" fmla="*/ 0 h 12"/>
              <a:gd name="T8" fmla="*/ 0 w 24"/>
              <a:gd name="T9" fmla="*/ 6 h 12"/>
              <a:gd name="T10" fmla="*/ 0 w 24"/>
              <a:gd name="T11" fmla="*/ 6 h 12"/>
            </a:gdLst>
            <a:ahLst/>
            <a:cxnLst>
              <a:cxn ang="0">
                <a:pos x="T0" y="T1"/>
              </a:cxn>
              <a:cxn ang="0">
                <a:pos x="T2" y="T3"/>
              </a:cxn>
              <a:cxn ang="0">
                <a:pos x="T4" y="T5"/>
              </a:cxn>
              <a:cxn ang="0">
                <a:pos x="T6" y="T7"/>
              </a:cxn>
              <a:cxn ang="0">
                <a:pos x="T8" y="T9"/>
              </a:cxn>
              <a:cxn ang="0">
                <a:pos x="T10" y="T11"/>
              </a:cxn>
            </a:cxnLst>
            <a:rect l="0" t="0" r="r" b="b"/>
            <a:pathLst>
              <a:path w="24" h="12">
                <a:moveTo>
                  <a:pt x="0" y="6"/>
                </a:moveTo>
                <a:lnTo>
                  <a:pt x="16" y="12"/>
                </a:lnTo>
                <a:lnTo>
                  <a:pt x="24" y="6"/>
                </a:lnTo>
                <a:lnTo>
                  <a:pt x="12" y="0"/>
                </a:lnTo>
                <a:lnTo>
                  <a:pt x="0" y="6"/>
                </a:lnTo>
                <a:lnTo>
                  <a:pt x="0" y="6"/>
                </a:lnTo>
                <a:close/>
              </a:path>
            </a:pathLst>
          </a:custGeom>
          <a:solidFill>
            <a:srgbClr val="1D47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104" name="Freeform 56"/>
          <p:cNvSpPr>
            <a:spLocks/>
          </p:cNvSpPr>
          <p:nvPr/>
        </p:nvSpPr>
        <p:spPr bwMode="auto">
          <a:xfrm>
            <a:off x="2753281" y="3391561"/>
            <a:ext cx="377280" cy="341280"/>
          </a:xfrm>
          <a:custGeom>
            <a:avLst/>
            <a:gdLst>
              <a:gd name="T0" fmla="*/ 4 w 264"/>
              <a:gd name="T1" fmla="*/ 18 h 238"/>
              <a:gd name="T2" fmla="*/ 12 w 264"/>
              <a:gd name="T3" fmla="*/ 40 h 238"/>
              <a:gd name="T4" fmla="*/ 16 w 264"/>
              <a:gd name="T5" fmla="*/ 60 h 238"/>
              <a:gd name="T6" fmla="*/ 32 w 264"/>
              <a:gd name="T7" fmla="*/ 66 h 238"/>
              <a:gd name="T8" fmla="*/ 60 w 264"/>
              <a:gd name="T9" fmla="*/ 66 h 238"/>
              <a:gd name="T10" fmla="*/ 62 w 264"/>
              <a:gd name="T11" fmla="*/ 96 h 238"/>
              <a:gd name="T12" fmla="*/ 84 w 264"/>
              <a:gd name="T13" fmla="*/ 114 h 238"/>
              <a:gd name="T14" fmla="*/ 82 w 264"/>
              <a:gd name="T15" fmla="*/ 130 h 238"/>
              <a:gd name="T16" fmla="*/ 86 w 264"/>
              <a:gd name="T17" fmla="*/ 134 h 238"/>
              <a:gd name="T18" fmla="*/ 110 w 264"/>
              <a:gd name="T19" fmla="*/ 128 h 238"/>
              <a:gd name="T20" fmla="*/ 108 w 264"/>
              <a:gd name="T21" fmla="*/ 168 h 238"/>
              <a:gd name="T22" fmla="*/ 116 w 264"/>
              <a:gd name="T23" fmla="*/ 168 h 238"/>
              <a:gd name="T24" fmla="*/ 142 w 264"/>
              <a:gd name="T25" fmla="*/ 154 h 238"/>
              <a:gd name="T26" fmla="*/ 142 w 264"/>
              <a:gd name="T27" fmla="*/ 192 h 238"/>
              <a:gd name="T28" fmla="*/ 158 w 264"/>
              <a:gd name="T29" fmla="*/ 204 h 238"/>
              <a:gd name="T30" fmla="*/ 182 w 264"/>
              <a:gd name="T31" fmla="*/ 238 h 238"/>
              <a:gd name="T32" fmla="*/ 202 w 264"/>
              <a:gd name="T33" fmla="*/ 238 h 238"/>
              <a:gd name="T34" fmla="*/ 214 w 264"/>
              <a:gd name="T35" fmla="*/ 212 h 238"/>
              <a:gd name="T36" fmla="*/ 224 w 264"/>
              <a:gd name="T37" fmla="*/ 190 h 238"/>
              <a:gd name="T38" fmla="*/ 250 w 264"/>
              <a:gd name="T39" fmla="*/ 172 h 238"/>
              <a:gd name="T40" fmla="*/ 264 w 264"/>
              <a:gd name="T41" fmla="*/ 160 h 238"/>
              <a:gd name="T42" fmla="*/ 254 w 264"/>
              <a:gd name="T43" fmla="*/ 120 h 238"/>
              <a:gd name="T44" fmla="*/ 224 w 264"/>
              <a:gd name="T45" fmla="*/ 104 h 238"/>
              <a:gd name="T46" fmla="*/ 238 w 264"/>
              <a:gd name="T47" fmla="*/ 68 h 238"/>
              <a:gd name="T48" fmla="*/ 232 w 264"/>
              <a:gd name="T49" fmla="*/ 48 h 238"/>
              <a:gd name="T50" fmla="*/ 204 w 264"/>
              <a:gd name="T51" fmla="*/ 34 h 238"/>
              <a:gd name="T52" fmla="*/ 198 w 264"/>
              <a:gd name="T53" fmla="*/ 22 h 238"/>
              <a:gd name="T54" fmla="*/ 182 w 264"/>
              <a:gd name="T55" fmla="*/ 28 h 238"/>
              <a:gd name="T56" fmla="*/ 178 w 264"/>
              <a:gd name="T57" fmla="*/ 18 h 238"/>
              <a:gd name="T58" fmla="*/ 166 w 264"/>
              <a:gd name="T59" fmla="*/ 18 h 238"/>
              <a:gd name="T60" fmla="*/ 148 w 264"/>
              <a:gd name="T61" fmla="*/ 36 h 238"/>
              <a:gd name="T62" fmla="*/ 146 w 264"/>
              <a:gd name="T63" fmla="*/ 34 h 238"/>
              <a:gd name="T64" fmla="*/ 140 w 264"/>
              <a:gd name="T65" fmla="*/ 22 h 238"/>
              <a:gd name="T66" fmla="*/ 138 w 264"/>
              <a:gd name="T67" fmla="*/ 18 h 238"/>
              <a:gd name="T68" fmla="*/ 120 w 264"/>
              <a:gd name="T69" fmla="*/ 24 h 238"/>
              <a:gd name="T70" fmla="*/ 74 w 264"/>
              <a:gd name="T71" fmla="*/ 28 h 238"/>
              <a:gd name="T72" fmla="*/ 48 w 264"/>
              <a:gd name="T73" fmla="*/ 2 h 238"/>
              <a:gd name="T74" fmla="*/ 24 w 264"/>
              <a:gd name="T75" fmla="*/ 0 h 238"/>
              <a:gd name="T76" fmla="*/ 4 w 264"/>
              <a:gd name="T77" fmla="*/ 1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238">
                <a:moveTo>
                  <a:pt x="4" y="18"/>
                </a:moveTo>
                <a:lnTo>
                  <a:pt x="4" y="18"/>
                </a:lnTo>
                <a:lnTo>
                  <a:pt x="12" y="40"/>
                </a:lnTo>
                <a:lnTo>
                  <a:pt x="12" y="40"/>
                </a:lnTo>
                <a:lnTo>
                  <a:pt x="16" y="60"/>
                </a:lnTo>
                <a:lnTo>
                  <a:pt x="16" y="60"/>
                </a:lnTo>
                <a:lnTo>
                  <a:pt x="32" y="66"/>
                </a:lnTo>
                <a:lnTo>
                  <a:pt x="32" y="66"/>
                </a:lnTo>
                <a:lnTo>
                  <a:pt x="60" y="66"/>
                </a:lnTo>
                <a:lnTo>
                  <a:pt x="60" y="66"/>
                </a:lnTo>
                <a:lnTo>
                  <a:pt x="62" y="96"/>
                </a:lnTo>
                <a:lnTo>
                  <a:pt x="62" y="96"/>
                </a:lnTo>
                <a:lnTo>
                  <a:pt x="84" y="114"/>
                </a:lnTo>
                <a:lnTo>
                  <a:pt x="84" y="114"/>
                </a:lnTo>
                <a:lnTo>
                  <a:pt x="82" y="130"/>
                </a:lnTo>
                <a:lnTo>
                  <a:pt x="82" y="130"/>
                </a:lnTo>
                <a:lnTo>
                  <a:pt x="86" y="134"/>
                </a:lnTo>
                <a:lnTo>
                  <a:pt x="86" y="134"/>
                </a:lnTo>
                <a:lnTo>
                  <a:pt x="100" y="122"/>
                </a:lnTo>
                <a:lnTo>
                  <a:pt x="110" y="128"/>
                </a:lnTo>
                <a:lnTo>
                  <a:pt x="110" y="128"/>
                </a:lnTo>
                <a:lnTo>
                  <a:pt x="108" y="168"/>
                </a:lnTo>
                <a:lnTo>
                  <a:pt x="116" y="168"/>
                </a:lnTo>
                <a:lnTo>
                  <a:pt x="116" y="168"/>
                </a:lnTo>
                <a:lnTo>
                  <a:pt x="132" y="150"/>
                </a:lnTo>
                <a:lnTo>
                  <a:pt x="142" y="154"/>
                </a:lnTo>
                <a:lnTo>
                  <a:pt x="142" y="154"/>
                </a:lnTo>
                <a:lnTo>
                  <a:pt x="142" y="192"/>
                </a:lnTo>
                <a:lnTo>
                  <a:pt x="142" y="192"/>
                </a:lnTo>
                <a:lnTo>
                  <a:pt x="158" y="204"/>
                </a:lnTo>
                <a:lnTo>
                  <a:pt x="158" y="204"/>
                </a:lnTo>
                <a:lnTo>
                  <a:pt x="182" y="238"/>
                </a:lnTo>
                <a:lnTo>
                  <a:pt x="182" y="238"/>
                </a:lnTo>
                <a:lnTo>
                  <a:pt x="202" y="238"/>
                </a:lnTo>
                <a:lnTo>
                  <a:pt x="218" y="238"/>
                </a:lnTo>
                <a:lnTo>
                  <a:pt x="214" y="212"/>
                </a:lnTo>
                <a:lnTo>
                  <a:pt x="222" y="190"/>
                </a:lnTo>
                <a:lnTo>
                  <a:pt x="224" y="190"/>
                </a:lnTo>
                <a:lnTo>
                  <a:pt x="250" y="172"/>
                </a:lnTo>
                <a:lnTo>
                  <a:pt x="250" y="172"/>
                </a:lnTo>
                <a:lnTo>
                  <a:pt x="264" y="160"/>
                </a:lnTo>
                <a:lnTo>
                  <a:pt x="264" y="160"/>
                </a:lnTo>
                <a:lnTo>
                  <a:pt x="254" y="120"/>
                </a:lnTo>
                <a:lnTo>
                  <a:pt x="254" y="120"/>
                </a:lnTo>
                <a:lnTo>
                  <a:pt x="256" y="114"/>
                </a:lnTo>
                <a:lnTo>
                  <a:pt x="224" y="104"/>
                </a:lnTo>
                <a:lnTo>
                  <a:pt x="224" y="104"/>
                </a:lnTo>
                <a:lnTo>
                  <a:pt x="238" y="68"/>
                </a:lnTo>
                <a:lnTo>
                  <a:pt x="238" y="68"/>
                </a:lnTo>
                <a:lnTo>
                  <a:pt x="232" y="48"/>
                </a:lnTo>
                <a:lnTo>
                  <a:pt x="232" y="48"/>
                </a:lnTo>
                <a:lnTo>
                  <a:pt x="204" y="34"/>
                </a:lnTo>
                <a:lnTo>
                  <a:pt x="204" y="34"/>
                </a:lnTo>
                <a:lnTo>
                  <a:pt x="198" y="22"/>
                </a:lnTo>
                <a:lnTo>
                  <a:pt x="198" y="22"/>
                </a:lnTo>
                <a:lnTo>
                  <a:pt x="182" y="28"/>
                </a:lnTo>
                <a:lnTo>
                  <a:pt x="182" y="28"/>
                </a:lnTo>
                <a:lnTo>
                  <a:pt x="178" y="18"/>
                </a:lnTo>
                <a:lnTo>
                  <a:pt x="166" y="18"/>
                </a:lnTo>
                <a:lnTo>
                  <a:pt x="166" y="18"/>
                </a:lnTo>
                <a:lnTo>
                  <a:pt x="160" y="32"/>
                </a:lnTo>
                <a:lnTo>
                  <a:pt x="148" y="36"/>
                </a:lnTo>
                <a:lnTo>
                  <a:pt x="146" y="34"/>
                </a:lnTo>
                <a:lnTo>
                  <a:pt x="146" y="34"/>
                </a:lnTo>
                <a:lnTo>
                  <a:pt x="140" y="22"/>
                </a:lnTo>
                <a:lnTo>
                  <a:pt x="140" y="22"/>
                </a:lnTo>
                <a:lnTo>
                  <a:pt x="138" y="18"/>
                </a:lnTo>
                <a:lnTo>
                  <a:pt x="138" y="18"/>
                </a:lnTo>
                <a:lnTo>
                  <a:pt x="120" y="24"/>
                </a:lnTo>
                <a:lnTo>
                  <a:pt x="120" y="24"/>
                </a:lnTo>
                <a:lnTo>
                  <a:pt x="104" y="34"/>
                </a:lnTo>
                <a:lnTo>
                  <a:pt x="74" y="28"/>
                </a:lnTo>
                <a:lnTo>
                  <a:pt x="54" y="16"/>
                </a:lnTo>
                <a:lnTo>
                  <a:pt x="48" y="2"/>
                </a:lnTo>
                <a:lnTo>
                  <a:pt x="50" y="0"/>
                </a:lnTo>
                <a:lnTo>
                  <a:pt x="24" y="0"/>
                </a:lnTo>
                <a:lnTo>
                  <a:pt x="0" y="10"/>
                </a:lnTo>
                <a:lnTo>
                  <a:pt x="4" y="18"/>
                </a:lnTo>
                <a:close/>
              </a:path>
            </a:pathLst>
          </a:custGeom>
          <a:solidFill>
            <a:srgbClr val="1D479A"/>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endParaRPr>
          </a:p>
        </p:txBody>
      </p:sp>
      <p:sp>
        <p:nvSpPr>
          <p:cNvPr id="130105" name="Freeform 57"/>
          <p:cNvSpPr>
            <a:spLocks/>
          </p:cNvSpPr>
          <p:nvPr/>
        </p:nvSpPr>
        <p:spPr bwMode="auto">
          <a:xfrm>
            <a:off x="1890721" y="3404521"/>
            <a:ext cx="1382400" cy="1438560"/>
          </a:xfrm>
          <a:custGeom>
            <a:avLst/>
            <a:gdLst>
              <a:gd name="T0" fmla="*/ 522 w 966"/>
              <a:gd name="T1" fmla="*/ 62 h 1004"/>
              <a:gd name="T2" fmla="*/ 410 w 966"/>
              <a:gd name="T3" fmla="*/ 116 h 1004"/>
              <a:gd name="T4" fmla="*/ 322 w 966"/>
              <a:gd name="T5" fmla="*/ 132 h 1004"/>
              <a:gd name="T6" fmla="*/ 274 w 966"/>
              <a:gd name="T7" fmla="*/ 84 h 1004"/>
              <a:gd name="T8" fmla="*/ 254 w 966"/>
              <a:gd name="T9" fmla="*/ 168 h 1004"/>
              <a:gd name="T10" fmla="*/ 166 w 966"/>
              <a:gd name="T11" fmla="*/ 178 h 1004"/>
              <a:gd name="T12" fmla="*/ 66 w 966"/>
              <a:gd name="T13" fmla="*/ 136 h 1004"/>
              <a:gd name="T14" fmla="*/ 38 w 966"/>
              <a:gd name="T15" fmla="*/ 164 h 1004"/>
              <a:gd name="T16" fmla="*/ 26 w 966"/>
              <a:gd name="T17" fmla="*/ 190 h 1004"/>
              <a:gd name="T18" fmla="*/ 50 w 966"/>
              <a:gd name="T19" fmla="*/ 218 h 1004"/>
              <a:gd name="T20" fmla="*/ 114 w 966"/>
              <a:gd name="T21" fmla="*/ 286 h 1004"/>
              <a:gd name="T22" fmla="*/ 150 w 966"/>
              <a:gd name="T23" fmla="*/ 306 h 1004"/>
              <a:gd name="T24" fmla="*/ 188 w 966"/>
              <a:gd name="T25" fmla="*/ 352 h 1004"/>
              <a:gd name="T26" fmla="*/ 156 w 966"/>
              <a:gd name="T27" fmla="*/ 418 h 1004"/>
              <a:gd name="T28" fmla="*/ 206 w 966"/>
              <a:gd name="T29" fmla="*/ 490 h 1004"/>
              <a:gd name="T30" fmla="*/ 204 w 966"/>
              <a:gd name="T31" fmla="*/ 554 h 1004"/>
              <a:gd name="T32" fmla="*/ 210 w 966"/>
              <a:gd name="T33" fmla="*/ 654 h 1004"/>
              <a:gd name="T34" fmla="*/ 186 w 966"/>
              <a:gd name="T35" fmla="*/ 566 h 1004"/>
              <a:gd name="T36" fmla="*/ 168 w 966"/>
              <a:gd name="T37" fmla="*/ 648 h 1004"/>
              <a:gd name="T38" fmla="*/ 100 w 966"/>
              <a:gd name="T39" fmla="*/ 756 h 1004"/>
              <a:gd name="T40" fmla="*/ 100 w 966"/>
              <a:gd name="T41" fmla="*/ 802 h 1004"/>
              <a:gd name="T42" fmla="*/ 126 w 966"/>
              <a:gd name="T43" fmla="*/ 852 h 1004"/>
              <a:gd name="T44" fmla="*/ 152 w 966"/>
              <a:gd name="T45" fmla="*/ 878 h 1004"/>
              <a:gd name="T46" fmla="*/ 192 w 966"/>
              <a:gd name="T47" fmla="*/ 914 h 1004"/>
              <a:gd name="T48" fmla="*/ 240 w 966"/>
              <a:gd name="T49" fmla="*/ 908 h 1004"/>
              <a:gd name="T50" fmla="*/ 288 w 966"/>
              <a:gd name="T51" fmla="*/ 930 h 1004"/>
              <a:gd name="T52" fmla="*/ 328 w 966"/>
              <a:gd name="T53" fmla="*/ 960 h 1004"/>
              <a:gd name="T54" fmla="*/ 366 w 966"/>
              <a:gd name="T55" fmla="*/ 1002 h 1004"/>
              <a:gd name="T56" fmla="*/ 404 w 966"/>
              <a:gd name="T57" fmla="*/ 1004 h 1004"/>
              <a:gd name="T58" fmla="*/ 472 w 966"/>
              <a:gd name="T59" fmla="*/ 932 h 1004"/>
              <a:gd name="T60" fmla="*/ 632 w 966"/>
              <a:gd name="T61" fmla="*/ 928 h 1004"/>
              <a:gd name="T62" fmla="*/ 718 w 966"/>
              <a:gd name="T63" fmla="*/ 988 h 1004"/>
              <a:gd name="T64" fmla="*/ 844 w 966"/>
              <a:gd name="T65" fmla="*/ 926 h 1004"/>
              <a:gd name="T66" fmla="*/ 844 w 966"/>
              <a:gd name="T67" fmla="*/ 912 h 1004"/>
              <a:gd name="T68" fmla="*/ 826 w 966"/>
              <a:gd name="T69" fmla="*/ 876 h 1004"/>
              <a:gd name="T70" fmla="*/ 812 w 966"/>
              <a:gd name="T71" fmla="*/ 824 h 1004"/>
              <a:gd name="T72" fmla="*/ 792 w 966"/>
              <a:gd name="T73" fmla="*/ 782 h 1004"/>
              <a:gd name="T74" fmla="*/ 812 w 966"/>
              <a:gd name="T75" fmla="*/ 726 h 1004"/>
              <a:gd name="T76" fmla="*/ 832 w 966"/>
              <a:gd name="T77" fmla="*/ 672 h 1004"/>
              <a:gd name="T78" fmla="*/ 816 w 966"/>
              <a:gd name="T79" fmla="*/ 656 h 1004"/>
              <a:gd name="T80" fmla="*/ 798 w 966"/>
              <a:gd name="T81" fmla="*/ 612 h 1004"/>
              <a:gd name="T82" fmla="*/ 774 w 966"/>
              <a:gd name="T83" fmla="*/ 622 h 1004"/>
              <a:gd name="T84" fmla="*/ 760 w 966"/>
              <a:gd name="T85" fmla="*/ 602 h 1004"/>
              <a:gd name="T86" fmla="*/ 780 w 966"/>
              <a:gd name="T87" fmla="*/ 562 h 1004"/>
              <a:gd name="T88" fmla="*/ 810 w 966"/>
              <a:gd name="T89" fmla="*/ 532 h 1004"/>
              <a:gd name="T90" fmla="*/ 846 w 966"/>
              <a:gd name="T91" fmla="*/ 486 h 1004"/>
              <a:gd name="T92" fmla="*/ 966 w 966"/>
              <a:gd name="T93" fmla="*/ 336 h 1004"/>
              <a:gd name="T94" fmla="*/ 916 w 966"/>
              <a:gd name="T95" fmla="*/ 302 h 1004"/>
              <a:gd name="T96" fmla="*/ 864 w 966"/>
              <a:gd name="T97" fmla="*/ 284 h 1004"/>
              <a:gd name="T98" fmla="*/ 822 w 966"/>
              <a:gd name="T99" fmla="*/ 236 h 1004"/>
              <a:gd name="T100" fmla="*/ 754 w 966"/>
              <a:gd name="T101" fmla="*/ 200 h 1004"/>
              <a:gd name="T102" fmla="*/ 736 w 966"/>
              <a:gd name="T103" fmla="*/ 148 h 1004"/>
              <a:gd name="T104" fmla="*/ 706 w 966"/>
              <a:gd name="T105" fmla="*/ 122 h 1004"/>
              <a:gd name="T106" fmla="*/ 678 w 966"/>
              <a:gd name="T107" fmla="*/ 124 h 1004"/>
              <a:gd name="T108" fmla="*/ 658 w 966"/>
              <a:gd name="T109" fmla="*/ 90 h 1004"/>
              <a:gd name="T110" fmla="*/ 612 w 966"/>
              <a:gd name="T111" fmla="*/ 54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6" h="1004">
                <a:moveTo>
                  <a:pt x="602" y="0"/>
                </a:moveTo>
                <a:lnTo>
                  <a:pt x="572" y="6"/>
                </a:lnTo>
                <a:lnTo>
                  <a:pt x="544" y="8"/>
                </a:lnTo>
                <a:lnTo>
                  <a:pt x="530" y="20"/>
                </a:lnTo>
                <a:lnTo>
                  <a:pt x="522" y="62"/>
                </a:lnTo>
                <a:lnTo>
                  <a:pt x="518" y="88"/>
                </a:lnTo>
                <a:lnTo>
                  <a:pt x="534" y="102"/>
                </a:lnTo>
                <a:lnTo>
                  <a:pt x="500" y="102"/>
                </a:lnTo>
                <a:lnTo>
                  <a:pt x="434" y="108"/>
                </a:lnTo>
                <a:lnTo>
                  <a:pt x="410" y="116"/>
                </a:lnTo>
                <a:lnTo>
                  <a:pt x="404" y="128"/>
                </a:lnTo>
                <a:lnTo>
                  <a:pt x="410" y="142"/>
                </a:lnTo>
                <a:lnTo>
                  <a:pt x="424" y="148"/>
                </a:lnTo>
                <a:lnTo>
                  <a:pt x="376" y="156"/>
                </a:lnTo>
                <a:lnTo>
                  <a:pt x="322" y="132"/>
                </a:lnTo>
                <a:lnTo>
                  <a:pt x="300" y="130"/>
                </a:lnTo>
                <a:lnTo>
                  <a:pt x="308" y="108"/>
                </a:lnTo>
                <a:lnTo>
                  <a:pt x="310" y="88"/>
                </a:lnTo>
                <a:lnTo>
                  <a:pt x="290" y="90"/>
                </a:lnTo>
                <a:lnTo>
                  <a:pt x="274" y="84"/>
                </a:lnTo>
                <a:lnTo>
                  <a:pt x="260" y="74"/>
                </a:lnTo>
                <a:lnTo>
                  <a:pt x="250" y="86"/>
                </a:lnTo>
                <a:lnTo>
                  <a:pt x="254" y="124"/>
                </a:lnTo>
                <a:lnTo>
                  <a:pt x="262" y="136"/>
                </a:lnTo>
                <a:lnTo>
                  <a:pt x="254" y="168"/>
                </a:lnTo>
                <a:lnTo>
                  <a:pt x="250" y="184"/>
                </a:lnTo>
                <a:lnTo>
                  <a:pt x="262" y="198"/>
                </a:lnTo>
                <a:lnTo>
                  <a:pt x="234" y="198"/>
                </a:lnTo>
                <a:lnTo>
                  <a:pt x="204" y="182"/>
                </a:lnTo>
                <a:lnTo>
                  <a:pt x="166" y="178"/>
                </a:lnTo>
                <a:lnTo>
                  <a:pt x="154" y="166"/>
                </a:lnTo>
                <a:lnTo>
                  <a:pt x="152" y="146"/>
                </a:lnTo>
                <a:lnTo>
                  <a:pt x="118" y="138"/>
                </a:lnTo>
                <a:lnTo>
                  <a:pt x="100" y="146"/>
                </a:lnTo>
                <a:lnTo>
                  <a:pt x="66" y="136"/>
                </a:lnTo>
                <a:lnTo>
                  <a:pt x="28" y="136"/>
                </a:lnTo>
                <a:lnTo>
                  <a:pt x="0" y="150"/>
                </a:lnTo>
                <a:lnTo>
                  <a:pt x="6" y="158"/>
                </a:lnTo>
                <a:lnTo>
                  <a:pt x="20" y="156"/>
                </a:lnTo>
                <a:lnTo>
                  <a:pt x="38" y="164"/>
                </a:lnTo>
                <a:lnTo>
                  <a:pt x="40" y="176"/>
                </a:lnTo>
                <a:lnTo>
                  <a:pt x="30" y="176"/>
                </a:lnTo>
                <a:lnTo>
                  <a:pt x="14" y="170"/>
                </a:lnTo>
                <a:lnTo>
                  <a:pt x="6" y="186"/>
                </a:lnTo>
                <a:lnTo>
                  <a:pt x="26" y="190"/>
                </a:lnTo>
                <a:lnTo>
                  <a:pt x="20" y="206"/>
                </a:lnTo>
                <a:lnTo>
                  <a:pt x="8" y="212"/>
                </a:lnTo>
                <a:lnTo>
                  <a:pt x="12" y="226"/>
                </a:lnTo>
                <a:lnTo>
                  <a:pt x="40" y="224"/>
                </a:lnTo>
                <a:lnTo>
                  <a:pt x="50" y="218"/>
                </a:lnTo>
                <a:lnTo>
                  <a:pt x="90" y="266"/>
                </a:lnTo>
                <a:lnTo>
                  <a:pt x="102" y="270"/>
                </a:lnTo>
                <a:lnTo>
                  <a:pt x="92" y="286"/>
                </a:lnTo>
                <a:lnTo>
                  <a:pt x="96" y="296"/>
                </a:lnTo>
                <a:lnTo>
                  <a:pt x="114" y="286"/>
                </a:lnTo>
                <a:lnTo>
                  <a:pt x="122" y="284"/>
                </a:lnTo>
                <a:lnTo>
                  <a:pt x="130" y="292"/>
                </a:lnTo>
                <a:lnTo>
                  <a:pt x="124" y="300"/>
                </a:lnTo>
                <a:lnTo>
                  <a:pt x="138" y="304"/>
                </a:lnTo>
                <a:lnTo>
                  <a:pt x="150" y="306"/>
                </a:lnTo>
                <a:lnTo>
                  <a:pt x="142" y="326"/>
                </a:lnTo>
                <a:lnTo>
                  <a:pt x="150" y="338"/>
                </a:lnTo>
                <a:lnTo>
                  <a:pt x="176" y="336"/>
                </a:lnTo>
                <a:lnTo>
                  <a:pt x="184" y="344"/>
                </a:lnTo>
                <a:lnTo>
                  <a:pt x="188" y="352"/>
                </a:lnTo>
                <a:lnTo>
                  <a:pt x="164" y="352"/>
                </a:lnTo>
                <a:lnTo>
                  <a:pt x="158" y="362"/>
                </a:lnTo>
                <a:lnTo>
                  <a:pt x="154" y="374"/>
                </a:lnTo>
                <a:lnTo>
                  <a:pt x="154" y="386"/>
                </a:lnTo>
                <a:lnTo>
                  <a:pt x="156" y="418"/>
                </a:lnTo>
                <a:lnTo>
                  <a:pt x="160" y="438"/>
                </a:lnTo>
                <a:lnTo>
                  <a:pt x="178" y="456"/>
                </a:lnTo>
                <a:lnTo>
                  <a:pt x="192" y="462"/>
                </a:lnTo>
                <a:lnTo>
                  <a:pt x="218" y="474"/>
                </a:lnTo>
                <a:lnTo>
                  <a:pt x="206" y="490"/>
                </a:lnTo>
                <a:lnTo>
                  <a:pt x="204" y="504"/>
                </a:lnTo>
                <a:lnTo>
                  <a:pt x="204" y="522"/>
                </a:lnTo>
                <a:lnTo>
                  <a:pt x="196" y="536"/>
                </a:lnTo>
                <a:lnTo>
                  <a:pt x="196" y="544"/>
                </a:lnTo>
                <a:lnTo>
                  <a:pt x="204" y="554"/>
                </a:lnTo>
                <a:lnTo>
                  <a:pt x="206" y="570"/>
                </a:lnTo>
                <a:lnTo>
                  <a:pt x="218" y="600"/>
                </a:lnTo>
                <a:lnTo>
                  <a:pt x="222" y="622"/>
                </a:lnTo>
                <a:lnTo>
                  <a:pt x="220" y="642"/>
                </a:lnTo>
                <a:lnTo>
                  <a:pt x="210" y="654"/>
                </a:lnTo>
                <a:lnTo>
                  <a:pt x="204" y="664"/>
                </a:lnTo>
                <a:lnTo>
                  <a:pt x="198" y="658"/>
                </a:lnTo>
                <a:lnTo>
                  <a:pt x="202" y="640"/>
                </a:lnTo>
                <a:lnTo>
                  <a:pt x="202" y="596"/>
                </a:lnTo>
                <a:lnTo>
                  <a:pt x="186" y="566"/>
                </a:lnTo>
                <a:lnTo>
                  <a:pt x="166" y="618"/>
                </a:lnTo>
                <a:lnTo>
                  <a:pt x="158" y="634"/>
                </a:lnTo>
                <a:lnTo>
                  <a:pt x="164" y="638"/>
                </a:lnTo>
                <a:lnTo>
                  <a:pt x="158" y="644"/>
                </a:lnTo>
                <a:lnTo>
                  <a:pt x="168" y="648"/>
                </a:lnTo>
                <a:lnTo>
                  <a:pt x="166" y="658"/>
                </a:lnTo>
                <a:lnTo>
                  <a:pt x="156" y="658"/>
                </a:lnTo>
                <a:lnTo>
                  <a:pt x="134" y="688"/>
                </a:lnTo>
                <a:lnTo>
                  <a:pt x="124" y="712"/>
                </a:lnTo>
                <a:lnTo>
                  <a:pt x="100" y="756"/>
                </a:lnTo>
                <a:lnTo>
                  <a:pt x="100" y="772"/>
                </a:lnTo>
                <a:lnTo>
                  <a:pt x="96" y="778"/>
                </a:lnTo>
                <a:lnTo>
                  <a:pt x="86" y="788"/>
                </a:lnTo>
                <a:lnTo>
                  <a:pt x="100" y="802"/>
                </a:lnTo>
                <a:lnTo>
                  <a:pt x="100" y="802"/>
                </a:lnTo>
                <a:lnTo>
                  <a:pt x="96" y="830"/>
                </a:lnTo>
                <a:lnTo>
                  <a:pt x="96" y="830"/>
                </a:lnTo>
                <a:lnTo>
                  <a:pt x="106" y="826"/>
                </a:lnTo>
                <a:lnTo>
                  <a:pt x="106" y="826"/>
                </a:lnTo>
                <a:lnTo>
                  <a:pt x="126" y="852"/>
                </a:lnTo>
                <a:lnTo>
                  <a:pt x="126" y="852"/>
                </a:lnTo>
                <a:lnTo>
                  <a:pt x="152" y="852"/>
                </a:lnTo>
                <a:lnTo>
                  <a:pt x="152" y="852"/>
                </a:lnTo>
                <a:lnTo>
                  <a:pt x="152" y="878"/>
                </a:lnTo>
                <a:lnTo>
                  <a:pt x="152" y="878"/>
                </a:lnTo>
                <a:lnTo>
                  <a:pt x="166" y="884"/>
                </a:lnTo>
                <a:lnTo>
                  <a:pt x="188" y="894"/>
                </a:lnTo>
                <a:lnTo>
                  <a:pt x="188" y="894"/>
                </a:lnTo>
                <a:lnTo>
                  <a:pt x="192" y="914"/>
                </a:lnTo>
                <a:lnTo>
                  <a:pt x="192" y="914"/>
                </a:lnTo>
                <a:lnTo>
                  <a:pt x="210" y="912"/>
                </a:lnTo>
                <a:lnTo>
                  <a:pt x="210" y="912"/>
                </a:lnTo>
                <a:lnTo>
                  <a:pt x="226" y="922"/>
                </a:lnTo>
                <a:lnTo>
                  <a:pt x="226" y="922"/>
                </a:lnTo>
                <a:lnTo>
                  <a:pt x="240" y="908"/>
                </a:lnTo>
                <a:lnTo>
                  <a:pt x="242" y="908"/>
                </a:lnTo>
                <a:lnTo>
                  <a:pt x="242" y="908"/>
                </a:lnTo>
                <a:lnTo>
                  <a:pt x="258" y="914"/>
                </a:lnTo>
                <a:lnTo>
                  <a:pt x="258" y="914"/>
                </a:lnTo>
                <a:lnTo>
                  <a:pt x="288" y="930"/>
                </a:lnTo>
                <a:lnTo>
                  <a:pt x="288" y="930"/>
                </a:lnTo>
                <a:lnTo>
                  <a:pt x="320" y="954"/>
                </a:lnTo>
                <a:lnTo>
                  <a:pt x="320" y="954"/>
                </a:lnTo>
                <a:lnTo>
                  <a:pt x="328" y="960"/>
                </a:lnTo>
                <a:lnTo>
                  <a:pt x="328" y="960"/>
                </a:lnTo>
                <a:lnTo>
                  <a:pt x="342" y="962"/>
                </a:lnTo>
                <a:lnTo>
                  <a:pt x="342" y="962"/>
                </a:lnTo>
                <a:lnTo>
                  <a:pt x="340" y="978"/>
                </a:lnTo>
                <a:lnTo>
                  <a:pt x="340" y="978"/>
                </a:lnTo>
                <a:lnTo>
                  <a:pt x="366" y="1002"/>
                </a:lnTo>
                <a:lnTo>
                  <a:pt x="366" y="1002"/>
                </a:lnTo>
                <a:lnTo>
                  <a:pt x="396" y="1000"/>
                </a:lnTo>
                <a:lnTo>
                  <a:pt x="396" y="1000"/>
                </a:lnTo>
                <a:lnTo>
                  <a:pt x="404" y="1004"/>
                </a:lnTo>
                <a:lnTo>
                  <a:pt x="404" y="1004"/>
                </a:lnTo>
                <a:lnTo>
                  <a:pt x="418" y="992"/>
                </a:lnTo>
                <a:lnTo>
                  <a:pt x="440" y="988"/>
                </a:lnTo>
                <a:lnTo>
                  <a:pt x="440" y="978"/>
                </a:lnTo>
                <a:lnTo>
                  <a:pt x="466" y="952"/>
                </a:lnTo>
                <a:lnTo>
                  <a:pt x="472" y="932"/>
                </a:lnTo>
                <a:lnTo>
                  <a:pt x="508" y="928"/>
                </a:lnTo>
                <a:lnTo>
                  <a:pt x="544" y="904"/>
                </a:lnTo>
                <a:lnTo>
                  <a:pt x="564" y="908"/>
                </a:lnTo>
                <a:lnTo>
                  <a:pt x="592" y="930"/>
                </a:lnTo>
                <a:lnTo>
                  <a:pt x="632" y="928"/>
                </a:lnTo>
                <a:lnTo>
                  <a:pt x="646" y="942"/>
                </a:lnTo>
                <a:lnTo>
                  <a:pt x="664" y="958"/>
                </a:lnTo>
                <a:lnTo>
                  <a:pt x="678" y="974"/>
                </a:lnTo>
                <a:lnTo>
                  <a:pt x="684" y="984"/>
                </a:lnTo>
                <a:lnTo>
                  <a:pt x="718" y="988"/>
                </a:lnTo>
                <a:lnTo>
                  <a:pt x="760" y="982"/>
                </a:lnTo>
                <a:lnTo>
                  <a:pt x="768" y="960"/>
                </a:lnTo>
                <a:lnTo>
                  <a:pt x="802" y="954"/>
                </a:lnTo>
                <a:lnTo>
                  <a:pt x="808" y="936"/>
                </a:lnTo>
                <a:lnTo>
                  <a:pt x="844" y="926"/>
                </a:lnTo>
                <a:lnTo>
                  <a:pt x="840" y="926"/>
                </a:lnTo>
                <a:lnTo>
                  <a:pt x="840" y="924"/>
                </a:lnTo>
                <a:lnTo>
                  <a:pt x="840" y="924"/>
                </a:lnTo>
                <a:lnTo>
                  <a:pt x="844" y="912"/>
                </a:lnTo>
                <a:lnTo>
                  <a:pt x="844" y="912"/>
                </a:lnTo>
                <a:lnTo>
                  <a:pt x="862" y="890"/>
                </a:lnTo>
                <a:lnTo>
                  <a:pt x="862" y="890"/>
                </a:lnTo>
                <a:lnTo>
                  <a:pt x="860" y="876"/>
                </a:lnTo>
                <a:lnTo>
                  <a:pt x="860" y="876"/>
                </a:lnTo>
                <a:lnTo>
                  <a:pt x="826" y="876"/>
                </a:lnTo>
                <a:lnTo>
                  <a:pt x="806" y="862"/>
                </a:lnTo>
                <a:lnTo>
                  <a:pt x="804" y="836"/>
                </a:lnTo>
                <a:lnTo>
                  <a:pt x="804" y="836"/>
                </a:lnTo>
                <a:lnTo>
                  <a:pt x="812" y="824"/>
                </a:lnTo>
                <a:lnTo>
                  <a:pt x="812" y="824"/>
                </a:lnTo>
                <a:lnTo>
                  <a:pt x="810" y="808"/>
                </a:lnTo>
                <a:lnTo>
                  <a:pt x="810" y="808"/>
                </a:lnTo>
                <a:lnTo>
                  <a:pt x="792" y="802"/>
                </a:lnTo>
                <a:lnTo>
                  <a:pt x="792" y="782"/>
                </a:lnTo>
                <a:lnTo>
                  <a:pt x="792" y="782"/>
                </a:lnTo>
                <a:lnTo>
                  <a:pt x="824" y="762"/>
                </a:lnTo>
                <a:lnTo>
                  <a:pt x="824" y="762"/>
                </a:lnTo>
                <a:lnTo>
                  <a:pt x="828" y="746"/>
                </a:lnTo>
                <a:lnTo>
                  <a:pt x="828" y="746"/>
                </a:lnTo>
                <a:lnTo>
                  <a:pt x="812" y="726"/>
                </a:lnTo>
                <a:lnTo>
                  <a:pt x="810" y="702"/>
                </a:lnTo>
                <a:lnTo>
                  <a:pt x="810" y="702"/>
                </a:lnTo>
                <a:lnTo>
                  <a:pt x="826" y="694"/>
                </a:lnTo>
                <a:lnTo>
                  <a:pt x="826" y="694"/>
                </a:lnTo>
                <a:lnTo>
                  <a:pt x="832" y="672"/>
                </a:lnTo>
                <a:lnTo>
                  <a:pt x="832" y="672"/>
                </a:lnTo>
                <a:lnTo>
                  <a:pt x="832" y="668"/>
                </a:lnTo>
                <a:lnTo>
                  <a:pt x="832" y="668"/>
                </a:lnTo>
                <a:lnTo>
                  <a:pt x="816" y="656"/>
                </a:lnTo>
                <a:lnTo>
                  <a:pt x="816" y="656"/>
                </a:lnTo>
                <a:lnTo>
                  <a:pt x="814" y="638"/>
                </a:lnTo>
                <a:lnTo>
                  <a:pt x="814" y="638"/>
                </a:lnTo>
                <a:lnTo>
                  <a:pt x="812" y="614"/>
                </a:lnTo>
                <a:lnTo>
                  <a:pt x="812" y="614"/>
                </a:lnTo>
                <a:lnTo>
                  <a:pt x="798" y="612"/>
                </a:lnTo>
                <a:lnTo>
                  <a:pt x="798" y="612"/>
                </a:lnTo>
                <a:lnTo>
                  <a:pt x="780" y="612"/>
                </a:lnTo>
                <a:lnTo>
                  <a:pt x="780" y="612"/>
                </a:lnTo>
                <a:lnTo>
                  <a:pt x="774" y="622"/>
                </a:lnTo>
                <a:lnTo>
                  <a:pt x="774" y="622"/>
                </a:lnTo>
                <a:lnTo>
                  <a:pt x="768" y="636"/>
                </a:lnTo>
                <a:lnTo>
                  <a:pt x="746" y="626"/>
                </a:lnTo>
                <a:lnTo>
                  <a:pt x="750" y="614"/>
                </a:lnTo>
                <a:lnTo>
                  <a:pt x="750" y="614"/>
                </a:lnTo>
                <a:lnTo>
                  <a:pt x="760" y="602"/>
                </a:lnTo>
                <a:lnTo>
                  <a:pt x="760" y="602"/>
                </a:lnTo>
                <a:lnTo>
                  <a:pt x="760" y="590"/>
                </a:lnTo>
                <a:lnTo>
                  <a:pt x="762" y="572"/>
                </a:lnTo>
                <a:lnTo>
                  <a:pt x="762" y="572"/>
                </a:lnTo>
                <a:lnTo>
                  <a:pt x="780" y="562"/>
                </a:lnTo>
                <a:lnTo>
                  <a:pt x="780" y="562"/>
                </a:lnTo>
                <a:lnTo>
                  <a:pt x="802" y="544"/>
                </a:lnTo>
                <a:lnTo>
                  <a:pt x="802" y="544"/>
                </a:lnTo>
                <a:lnTo>
                  <a:pt x="810" y="532"/>
                </a:lnTo>
                <a:lnTo>
                  <a:pt x="810" y="532"/>
                </a:lnTo>
                <a:lnTo>
                  <a:pt x="836" y="520"/>
                </a:lnTo>
                <a:lnTo>
                  <a:pt x="844" y="504"/>
                </a:lnTo>
                <a:lnTo>
                  <a:pt x="844" y="504"/>
                </a:lnTo>
                <a:lnTo>
                  <a:pt x="842" y="486"/>
                </a:lnTo>
                <a:lnTo>
                  <a:pt x="846" y="486"/>
                </a:lnTo>
                <a:lnTo>
                  <a:pt x="904" y="482"/>
                </a:lnTo>
                <a:lnTo>
                  <a:pt x="914" y="422"/>
                </a:lnTo>
                <a:lnTo>
                  <a:pt x="938" y="362"/>
                </a:lnTo>
                <a:lnTo>
                  <a:pt x="938" y="362"/>
                </a:lnTo>
                <a:lnTo>
                  <a:pt x="966" y="336"/>
                </a:lnTo>
                <a:lnTo>
                  <a:pt x="966" y="336"/>
                </a:lnTo>
                <a:lnTo>
                  <a:pt x="934" y="304"/>
                </a:lnTo>
                <a:lnTo>
                  <a:pt x="934" y="304"/>
                </a:lnTo>
                <a:lnTo>
                  <a:pt x="916" y="302"/>
                </a:lnTo>
                <a:lnTo>
                  <a:pt x="916" y="302"/>
                </a:lnTo>
                <a:lnTo>
                  <a:pt x="912" y="290"/>
                </a:lnTo>
                <a:lnTo>
                  <a:pt x="912" y="290"/>
                </a:lnTo>
                <a:lnTo>
                  <a:pt x="890" y="284"/>
                </a:lnTo>
                <a:lnTo>
                  <a:pt x="890" y="284"/>
                </a:lnTo>
                <a:lnTo>
                  <a:pt x="864" y="284"/>
                </a:lnTo>
                <a:lnTo>
                  <a:pt x="852" y="242"/>
                </a:lnTo>
                <a:lnTo>
                  <a:pt x="852" y="242"/>
                </a:lnTo>
                <a:lnTo>
                  <a:pt x="832" y="236"/>
                </a:lnTo>
                <a:lnTo>
                  <a:pt x="822" y="236"/>
                </a:lnTo>
                <a:lnTo>
                  <a:pt x="822" y="236"/>
                </a:lnTo>
                <a:lnTo>
                  <a:pt x="804" y="236"/>
                </a:lnTo>
                <a:lnTo>
                  <a:pt x="782" y="234"/>
                </a:lnTo>
                <a:lnTo>
                  <a:pt x="782" y="234"/>
                </a:lnTo>
                <a:lnTo>
                  <a:pt x="754" y="200"/>
                </a:lnTo>
                <a:lnTo>
                  <a:pt x="754" y="200"/>
                </a:lnTo>
                <a:lnTo>
                  <a:pt x="738" y="186"/>
                </a:lnTo>
                <a:lnTo>
                  <a:pt x="738" y="186"/>
                </a:lnTo>
                <a:lnTo>
                  <a:pt x="738" y="148"/>
                </a:lnTo>
                <a:lnTo>
                  <a:pt x="738" y="148"/>
                </a:lnTo>
                <a:lnTo>
                  <a:pt x="736" y="148"/>
                </a:lnTo>
                <a:lnTo>
                  <a:pt x="736" y="148"/>
                </a:lnTo>
                <a:lnTo>
                  <a:pt x="722" y="166"/>
                </a:lnTo>
                <a:lnTo>
                  <a:pt x="704" y="166"/>
                </a:lnTo>
                <a:lnTo>
                  <a:pt x="704" y="166"/>
                </a:lnTo>
                <a:lnTo>
                  <a:pt x="706" y="122"/>
                </a:lnTo>
                <a:lnTo>
                  <a:pt x="706" y="122"/>
                </a:lnTo>
                <a:lnTo>
                  <a:pt x="702" y="120"/>
                </a:lnTo>
                <a:lnTo>
                  <a:pt x="702" y="120"/>
                </a:lnTo>
                <a:lnTo>
                  <a:pt x="688" y="132"/>
                </a:lnTo>
                <a:lnTo>
                  <a:pt x="678" y="124"/>
                </a:lnTo>
                <a:lnTo>
                  <a:pt x="678" y="124"/>
                </a:lnTo>
                <a:lnTo>
                  <a:pt x="680" y="106"/>
                </a:lnTo>
                <a:lnTo>
                  <a:pt x="680" y="106"/>
                </a:lnTo>
                <a:lnTo>
                  <a:pt x="658" y="90"/>
                </a:lnTo>
                <a:lnTo>
                  <a:pt x="658" y="90"/>
                </a:lnTo>
                <a:lnTo>
                  <a:pt x="656" y="62"/>
                </a:lnTo>
                <a:lnTo>
                  <a:pt x="656" y="62"/>
                </a:lnTo>
                <a:lnTo>
                  <a:pt x="634" y="62"/>
                </a:lnTo>
                <a:lnTo>
                  <a:pt x="612" y="54"/>
                </a:lnTo>
                <a:lnTo>
                  <a:pt x="612" y="54"/>
                </a:lnTo>
                <a:lnTo>
                  <a:pt x="608" y="32"/>
                </a:lnTo>
                <a:lnTo>
                  <a:pt x="598" y="2"/>
                </a:lnTo>
                <a:lnTo>
                  <a:pt x="602" y="0"/>
                </a:lnTo>
                <a:lnTo>
                  <a:pt x="602" y="0"/>
                </a:lnTo>
                <a:close/>
              </a:path>
            </a:pathLst>
          </a:custGeom>
          <a:solidFill>
            <a:srgbClr val="1D479A"/>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endParaRPr>
          </a:p>
        </p:txBody>
      </p:sp>
      <p:sp>
        <p:nvSpPr>
          <p:cNvPr id="130106" name="Freeform 58"/>
          <p:cNvSpPr>
            <a:spLocks/>
          </p:cNvSpPr>
          <p:nvPr/>
        </p:nvSpPr>
        <p:spPr bwMode="auto">
          <a:xfrm>
            <a:off x="2756161" y="3394441"/>
            <a:ext cx="4320" cy="5760"/>
          </a:xfrm>
          <a:custGeom>
            <a:avLst/>
            <a:gdLst>
              <a:gd name="T0" fmla="*/ 2 w 2"/>
              <a:gd name="T1" fmla="*/ 0 h 4"/>
              <a:gd name="T2" fmla="*/ 2 w 2"/>
              <a:gd name="T3" fmla="*/ 0 h 4"/>
              <a:gd name="T4" fmla="*/ 2 w 2"/>
              <a:gd name="T5" fmla="*/ 4 h 4"/>
              <a:gd name="T6" fmla="*/ 2 w 2"/>
              <a:gd name="T7" fmla="*/ 4 h 4"/>
              <a:gd name="T8" fmla="*/ 0 w 2"/>
              <a:gd name="T9" fmla="*/ 4 h 4"/>
              <a:gd name="T10" fmla="*/ 0 w 2"/>
              <a:gd name="T11" fmla="*/ 4 h 4"/>
              <a:gd name="T12" fmla="*/ 0 w 2"/>
              <a:gd name="T13" fmla="*/ 0 h 4"/>
              <a:gd name="T14" fmla="*/ 0 w 2"/>
              <a:gd name="T15" fmla="*/ 0 h 4"/>
              <a:gd name="T16" fmla="*/ 2 w 2"/>
              <a:gd name="T17" fmla="*/ 0 h 4"/>
              <a:gd name="T18" fmla="*/ 2 w 2"/>
              <a:gd name="T19" fmla="*/ 0 h 4"/>
              <a:gd name="T20" fmla="*/ 2 w 2"/>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
                <a:moveTo>
                  <a:pt x="2" y="0"/>
                </a:moveTo>
                <a:lnTo>
                  <a:pt x="2" y="0"/>
                </a:lnTo>
                <a:lnTo>
                  <a:pt x="2" y="4"/>
                </a:lnTo>
                <a:lnTo>
                  <a:pt x="2" y="4"/>
                </a:lnTo>
                <a:lnTo>
                  <a:pt x="0" y="4"/>
                </a:lnTo>
                <a:lnTo>
                  <a:pt x="0" y="4"/>
                </a:lnTo>
                <a:lnTo>
                  <a:pt x="0" y="0"/>
                </a:lnTo>
                <a:lnTo>
                  <a:pt x="0" y="0"/>
                </a:lnTo>
                <a:lnTo>
                  <a:pt x="2" y="0"/>
                </a:lnTo>
                <a:lnTo>
                  <a:pt x="2" y="0"/>
                </a:lnTo>
                <a:lnTo>
                  <a:pt x="2" y="0"/>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107" name="Freeform 59"/>
          <p:cNvSpPr>
            <a:spLocks/>
          </p:cNvSpPr>
          <p:nvPr/>
        </p:nvSpPr>
        <p:spPr bwMode="auto">
          <a:xfrm>
            <a:off x="3867840" y="6084361"/>
            <a:ext cx="69120" cy="46080"/>
          </a:xfrm>
          <a:custGeom>
            <a:avLst/>
            <a:gdLst>
              <a:gd name="T0" fmla="*/ 64 w 64"/>
              <a:gd name="T1" fmla="*/ 14 h 42"/>
              <a:gd name="T2" fmla="*/ 21 w 64"/>
              <a:gd name="T3" fmla="*/ 0 h 42"/>
              <a:gd name="T4" fmla="*/ 0 w 64"/>
              <a:gd name="T5" fmla="*/ 7 h 42"/>
              <a:gd name="T6" fmla="*/ 0 w 64"/>
              <a:gd name="T7" fmla="*/ 28 h 42"/>
              <a:gd name="T8" fmla="*/ 36 w 64"/>
              <a:gd name="T9" fmla="*/ 42 h 42"/>
              <a:gd name="T10" fmla="*/ 64 w 64"/>
              <a:gd name="T11" fmla="*/ 42 h 42"/>
              <a:gd name="T12" fmla="*/ 64 w 64"/>
              <a:gd name="T13" fmla="*/ 14 h 42"/>
            </a:gdLst>
            <a:ahLst/>
            <a:cxnLst>
              <a:cxn ang="0">
                <a:pos x="T0" y="T1"/>
              </a:cxn>
              <a:cxn ang="0">
                <a:pos x="T2" y="T3"/>
              </a:cxn>
              <a:cxn ang="0">
                <a:pos x="T4" y="T5"/>
              </a:cxn>
              <a:cxn ang="0">
                <a:pos x="T6" y="T7"/>
              </a:cxn>
              <a:cxn ang="0">
                <a:pos x="T8" y="T9"/>
              </a:cxn>
              <a:cxn ang="0">
                <a:pos x="T10" y="T11"/>
              </a:cxn>
              <a:cxn ang="0">
                <a:pos x="T12" y="T13"/>
              </a:cxn>
            </a:cxnLst>
            <a:rect l="0" t="0" r="r" b="b"/>
            <a:pathLst>
              <a:path w="64" h="42">
                <a:moveTo>
                  <a:pt x="64" y="14"/>
                </a:moveTo>
                <a:lnTo>
                  <a:pt x="21" y="0"/>
                </a:lnTo>
                <a:lnTo>
                  <a:pt x="0" y="7"/>
                </a:lnTo>
                <a:lnTo>
                  <a:pt x="0" y="28"/>
                </a:lnTo>
                <a:lnTo>
                  <a:pt x="36" y="42"/>
                </a:lnTo>
                <a:lnTo>
                  <a:pt x="64" y="42"/>
                </a:lnTo>
                <a:lnTo>
                  <a:pt x="64"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108" name="Freeform 60"/>
          <p:cNvSpPr>
            <a:spLocks/>
          </p:cNvSpPr>
          <p:nvPr/>
        </p:nvSpPr>
        <p:spPr bwMode="auto">
          <a:xfrm>
            <a:off x="5325121" y="5548681"/>
            <a:ext cx="84960" cy="53280"/>
          </a:xfrm>
          <a:custGeom>
            <a:avLst/>
            <a:gdLst>
              <a:gd name="T0" fmla="*/ 14 w 78"/>
              <a:gd name="T1" fmla="*/ 43 h 50"/>
              <a:gd name="T2" fmla="*/ 29 w 78"/>
              <a:gd name="T3" fmla="*/ 43 h 50"/>
              <a:gd name="T4" fmla="*/ 36 w 78"/>
              <a:gd name="T5" fmla="*/ 50 h 50"/>
              <a:gd name="T6" fmla="*/ 71 w 78"/>
              <a:gd name="T7" fmla="*/ 50 h 50"/>
              <a:gd name="T8" fmla="*/ 78 w 78"/>
              <a:gd name="T9" fmla="*/ 43 h 50"/>
              <a:gd name="T10" fmla="*/ 64 w 78"/>
              <a:gd name="T11" fmla="*/ 29 h 50"/>
              <a:gd name="T12" fmla="*/ 57 w 78"/>
              <a:gd name="T13" fmla="*/ 14 h 50"/>
              <a:gd name="T14" fmla="*/ 57 w 78"/>
              <a:gd name="T15" fmla="*/ 0 h 50"/>
              <a:gd name="T16" fmla="*/ 29 w 78"/>
              <a:gd name="T17" fmla="*/ 0 h 50"/>
              <a:gd name="T18" fmla="*/ 22 w 78"/>
              <a:gd name="T19" fmla="*/ 21 h 50"/>
              <a:gd name="T20" fmla="*/ 7 w 78"/>
              <a:gd name="T21" fmla="*/ 21 h 50"/>
              <a:gd name="T22" fmla="*/ 0 w 78"/>
              <a:gd name="T23" fmla="*/ 29 h 50"/>
              <a:gd name="T24" fmla="*/ 7 w 78"/>
              <a:gd name="T25" fmla="*/ 43 h 50"/>
              <a:gd name="T26" fmla="*/ 14 w 78"/>
              <a:gd name="T27"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0">
                <a:moveTo>
                  <a:pt x="14" y="43"/>
                </a:moveTo>
                <a:lnTo>
                  <a:pt x="29" y="43"/>
                </a:lnTo>
                <a:lnTo>
                  <a:pt x="36" y="50"/>
                </a:lnTo>
                <a:lnTo>
                  <a:pt x="71" y="50"/>
                </a:lnTo>
                <a:lnTo>
                  <a:pt x="78" y="43"/>
                </a:lnTo>
                <a:lnTo>
                  <a:pt x="64" y="29"/>
                </a:lnTo>
                <a:lnTo>
                  <a:pt x="57" y="14"/>
                </a:lnTo>
                <a:lnTo>
                  <a:pt x="57" y="0"/>
                </a:lnTo>
                <a:lnTo>
                  <a:pt x="29" y="0"/>
                </a:lnTo>
                <a:lnTo>
                  <a:pt x="22" y="21"/>
                </a:lnTo>
                <a:lnTo>
                  <a:pt x="7" y="21"/>
                </a:lnTo>
                <a:lnTo>
                  <a:pt x="0" y="29"/>
                </a:lnTo>
                <a:lnTo>
                  <a:pt x="7" y="43"/>
                </a:lnTo>
                <a:lnTo>
                  <a:pt x="14" y="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109" name="Freeform 61"/>
          <p:cNvSpPr>
            <a:spLocks/>
          </p:cNvSpPr>
          <p:nvPr/>
        </p:nvSpPr>
        <p:spPr bwMode="auto">
          <a:xfrm>
            <a:off x="5171041" y="6146281"/>
            <a:ext cx="341280" cy="102240"/>
          </a:xfrm>
          <a:custGeom>
            <a:avLst/>
            <a:gdLst>
              <a:gd name="T0" fmla="*/ 7 w 313"/>
              <a:gd name="T1" fmla="*/ 22 h 93"/>
              <a:gd name="T2" fmla="*/ 35 w 313"/>
              <a:gd name="T3" fmla="*/ 22 h 93"/>
              <a:gd name="T4" fmla="*/ 64 w 313"/>
              <a:gd name="T5" fmla="*/ 15 h 93"/>
              <a:gd name="T6" fmla="*/ 78 w 313"/>
              <a:gd name="T7" fmla="*/ 36 h 93"/>
              <a:gd name="T8" fmla="*/ 85 w 313"/>
              <a:gd name="T9" fmla="*/ 43 h 93"/>
              <a:gd name="T10" fmla="*/ 121 w 313"/>
              <a:gd name="T11" fmla="*/ 29 h 93"/>
              <a:gd name="T12" fmla="*/ 164 w 313"/>
              <a:gd name="T13" fmla="*/ 15 h 93"/>
              <a:gd name="T14" fmla="*/ 199 w 313"/>
              <a:gd name="T15" fmla="*/ 15 h 93"/>
              <a:gd name="T16" fmla="*/ 228 w 313"/>
              <a:gd name="T17" fmla="*/ 22 h 93"/>
              <a:gd name="T18" fmla="*/ 242 w 313"/>
              <a:gd name="T19" fmla="*/ 15 h 93"/>
              <a:gd name="T20" fmla="*/ 249 w 313"/>
              <a:gd name="T21" fmla="*/ 36 h 93"/>
              <a:gd name="T22" fmla="*/ 256 w 313"/>
              <a:gd name="T23" fmla="*/ 36 h 93"/>
              <a:gd name="T24" fmla="*/ 263 w 313"/>
              <a:gd name="T25" fmla="*/ 29 h 93"/>
              <a:gd name="T26" fmla="*/ 284 w 313"/>
              <a:gd name="T27" fmla="*/ 22 h 93"/>
              <a:gd name="T28" fmla="*/ 299 w 313"/>
              <a:gd name="T29" fmla="*/ 15 h 93"/>
              <a:gd name="T30" fmla="*/ 306 w 313"/>
              <a:gd name="T31" fmla="*/ 0 h 93"/>
              <a:gd name="T32" fmla="*/ 313 w 313"/>
              <a:gd name="T33" fmla="*/ 22 h 93"/>
              <a:gd name="T34" fmla="*/ 313 w 313"/>
              <a:gd name="T35" fmla="*/ 36 h 93"/>
              <a:gd name="T36" fmla="*/ 306 w 313"/>
              <a:gd name="T37" fmla="*/ 43 h 93"/>
              <a:gd name="T38" fmla="*/ 284 w 313"/>
              <a:gd name="T39" fmla="*/ 50 h 93"/>
              <a:gd name="T40" fmla="*/ 249 w 313"/>
              <a:gd name="T41" fmla="*/ 64 h 93"/>
              <a:gd name="T42" fmla="*/ 185 w 313"/>
              <a:gd name="T43" fmla="*/ 72 h 93"/>
              <a:gd name="T44" fmla="*/ 164 w 313"/>
              <a:gd name="T45" fmla="*/ 79 h 93"/>
              <a:gd name="T46" fmla="*/ 142 w 313"/>
              <a:gd name="T47" fmla="*/ 93 h 93"/>
              <a:gd name="T48" fmla="*/ 149 w 313"/>
              <a:gd name="T49" fmla="*/ 72 h 93"/>
              <a:gd name="T50" fmla="*/ 128 w 313"/>
              <a:gd name="T51" fmla="*/ 64 h 93"/>
              <a:gd name="T52" fmla="*/ 78 w 313"/>
              <a:gd name="T53" fmla="*/ 72 h 93"/>
              <a:gd name="T54" fmla="*/ 28 w 313"/>
              <a:gd name="T55" fmla="*/ 72 h 93"/>
              <a:gd name="T56" fmla="*/ 7 w 313"/>
              <a:gd name="T57" fmla="*/ 72 h 93"/>
              <a:gd name="T58" fmla="*/ 0 w 313"/>
              <a:gd name="T59" fmla="*/ 50 h 93"/>
              <a:gd name="T60" fmla="*/ 7 w 313"/>
              <a:gd name="T61" fmla="*/ 2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3" h="93">
                <a:moveTo>
                  <a:pt x="7" y="22"/>
                </a:moveTo>
                <a:lnTo>
                  <a:pt x="35" y="22"/>
                </a:lnTo>
                <a:lnTo>
                  <a:pt x="64" y="15"/>
                </a:lnTo>
                <a:lnTo>
                  <a:pt x="78" y="36"/>
                </a:lnTo>
                <a:lnTo>
                  <a:pt x="85" y="43"/>
                </a:lnTo>
                <a:lnTo>
                  <a:pt x="121" y="29"/>
                </a:lnTo>
                <a:lnTo>
                  <a:pt x="164" y="15"/>
                </a:lnTo>
                <a:lnTo>
                  <a:pt x="199" y="15"/>
                </a:lnTo>
                <a:lnTo>
                  <a:pt x="228" y="22"/>
                </a:lnTo>
                <a:lnTo>
                  <a:pt x="242" y="15"/>
                </a:lnTo>
                <a:lnTo>
                  <a:pt x="249" y="36"/>
                </a:lnTo>
                <a:lnTo>
                  <a:pt x="256" y="36"/>
                </a:lnTo>
                <a:lnTo>
                  <a:pt x="263" y="29"/>
                </a:lnTo>
                <a:lnTo>
                  <a:pt x="284" y="22"/>
                </a:lnTo>
                <a:lnTo>
                  <a:pt x="299" y="15"/>
                </a:lnTo>
                <a:lnTo>
                  <a:pt x="306" y="0"/>
                </a:lnTo>
                <a:lnTo>
                  <a:pt x="313" y="22"/>
                </a:lnTo>
                <a:lnTo>
                  <a:pt x="313" y="36"/>
                </a:lnTo>
                <a:lnTo>
                  <a:pt x="306" y="43"/>
                </a:lnTo>
                <a:lnTo>
                  <a:pt x="284" y="50"/>
                </a:lnTo>
                <a:lnTo>
                  <a:pt x="249" y="64"/>
                </a:lnTo>
                <a:lnTo>
                  <a:pt x="185" y="72"/>
                </a:lnTo>
                <a:lnTo>
                  <a:pt x="164" y="79"/>
                </a:lnTo>
                <a:lnTo>
                  <a:pt x="142" y="93"/>
                </a:lnTo>
                <a:lnTo>
                  <a:pt x="149" y="72"/>
                </a:lnTo>
                <a:lnTo>
                  <a:pt x="128" y="64"/>
                </a:lnTo>
                <a:lnTo>
                  <a:pt x="78" y="72"/>
                </a:lnTo>
                <a:lnTo>
                  <a:pt x="28" y="72"/>
                </a:lnTo>
                <a:lnTo>
                  <a:pt x="7" y="72"/>
                </a:lnTo>
                <a:lnTo>
                  <a:pt x="0" y="50"/>
                </a:lnTo>
                <a:lnTo>
                  <a:pt x="7" y="22"/>
                </a:lnTo>
                <a:close/>
              </a:path>
            </a:pathLst>
          </a:custGeom>
          <a:solidFill>
            <a:srgbClr val="09235F"/>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endParaRPr>
          </a:p>
        </p:txBody>
      </p:sp>
      <p:sp>
        <p:nvSpPr>
          <p:cNvPr id="130110" name="Freeform 62"/>
          <p:cNvSpPr>
            <a:spLocks/>
          </p:cNvSpPr>
          <p:nvPr/>
        </p:nvSpPr>
        <p:spPr bwMode="auto">
          <a:xfrm>
            <a:off x="5644801" y="5920201"/>
            <a:ext cx="54720" cy="100800"/>
          </a:xfrm>
          <a:custGeom>
            <a:avLst/>
            <a:gdLst>
              <a:gd name="T0" fmla="*/ 21 w 50"/>
              <a:gd name="T1" fmla="*/ 93 h 93"/>
              <a:gd name="T2" fmla="*/ 35 w 50"/>
              <a:gd name="T3" fmla="*/ 71 h 93"/>
              <a:gd name="T4" fmla="*/ 50 w 50"/>
              <a:gd name="T5" fmla="*/ 64 h 93"/>
              <a:gd name="T6" fmla="*/ 42 w 50"/>
              <a:gd name="T7" fmla="*/ 50 h 93"/>
              <a:gd name="T8" fmla="*/ 42 w 50"/>
              <a:gd name="T9" fmla="*/ 43 h 93"/>
              <a:gd name="T10" fmla="*/ 50 w 50"/>
              <a:gd name="T11" fmla="*/ 29 h 93"/>
              <a:gd name="T12" fmla="*/ 50 w 50"/>
              <a:gd name="T13" fmla="*/ 0 h 93"/>
              <a:gd name="T14" fmla="*/ 42 w 50"/>
              <a:gd name="T15" fmla="*/ 15 h 93"/>
              <a:gd name="T16" fmla="*/ 28 w 50"/>
              <a:gd name="T17" fmla="*/ 15 h 93"/>
              <a:gd name="T18" fmla="*/ 7 w 50"/>
              <a:gd name="T19" fmla="*/ 43 h 93"/>
              <a:gd name="T20" fmla="*/ 0 w 50"/>
              <a:gd name="T21" fmla="*/ 50 h 93"/>
              <a:gd name="T22" fmla="*/ 7 w 50"/>
              <a:gd name="T23" fmla="*/ 57 h 93"/>
              <a:gd name="T24" fmla="*/ 14 w 50"/>
              <a:gd name="T25" fmla="*/ 71 h 93"/>
              <a:gd name="T26" fmla="*/ 14 w 50"/>
              <a:gd name="T27" fmla="*/ 79 h 93"/>
              <a:gd name="T28" fmla="*/ 21 w 50"/>
              <a:gd name="T2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93">
                <a:moveTo>
                  <a:pt x="21" y="93"/>
                </a:moveTo>
                <a:lnTo>
                  <a:pt x="35" y="71"/>
                </a:lnTo>
                <a:lnTo>
                  <a:pt x="50" y="64"/>
                </a:lnTo>
                <a:lnTo>
                  <a:pt x="42" y="50"/>
                </a:lnTo>
                <a:lnTo>
                  <a:pt x="42" y="43"/>
                </a:lnTo>
                <a:lnTo>
                  <a:pt x="50" y="29"/>
                </a:lnTo>
                <a:lnTo>
                  <a:pt x="50" y="0"/>
                </a:lnTo>
                <a:lnTo>
                  <a:pt x="42" y="15"/>
                </a:lnTo>
                <a:lnTo>
                  <a:pt x="28" y="15"/>
                </a:lnTo>
                <a:lnTo>
                  <a:pt x="7" y="43"/>
                </a:lnTo>
                <a:lnTo>
                  <a:pt x="0" y="50"/>
                </a:lnTo>
                <a:lnTo>
                  <a:pt x="7" y="57"/>
                </a:lnTo>
                <a:lnTo>
                  <a:pt x="14" y="71"/>
                </a:lnTo>
                <a:lnTo>
                  <a:pt x="14" y="79"/>
                </a:lnTo>
                <a:lnTo>
                  <a:pt x="21" y="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it-IT">
              <a:solidFill>
                <a:srgbClr val="000000"/>
              </a:solidFill>
            </a:endParaRPr>
          </a:p>
        </p:txBody>
      </p:sp>
      <p:sp>
        <p:nvSpPr>
          <p:cNvPr id="130111" name="Freeform 63"/>
          <p:cNvSpPr>
            <a:spLocks/>
          </p:cNvSpPr>
          <p:nvPr/>
        </p:nvSpPr>
        <p:spPr bwMode="auto">
          <a:xfrm>
            <a:off x="6137281" y="5803561"/>
            <a:ext cx="249120" cy="227520"/>
          </a:xfrm>
          <a:custGeom>
            <a:avLst/>
            <a:gdLst>
              <a:gd name="T0" fmla="*/ 15 w 228"/>
              <a:gd name="T1" fmla="*/ 185 h 206"/>
              <a:gd name="T2" fmla="*/ 0 w 228"/>
              <a:gd name="T3" fmla="*/ 163 h 206"/>
              <a:gd name="T4" fmla="*/ 15 w 228"/>
              <a:gd name="T5" fmla="*/ 163 h 206"/>
              <a:gd name="T6" fmla="*/ 29 w 228"/>
              <a:gd name="T7" fmla="*/ 156 h 206"/>
              <a:gd name="T8" fmla="*/ 36 w 228"/>
              <a:gd name="T9" fmla="*/ 142 h 206"/>
              <a:gd name="T10" fmla="*/ 43 w 228"/>
              <a:gd name="T11" fmla="*/ 135 h 206"/>
              <a:gd name="T12" fmla="*/ 57 w 228"/>
              <a:gd name="T13" fmla="*/ 135 h 206"/>
              <a:gd name="T14" fmla="*/ 71 w 228"/>
              <a:gd name="T15" fmla="*/ 128 h 206"/>
              <a:gd name="T16" fmla="*/ 64 w 228"/>
              <a:gd name="T17" fmla="*/ 99 h 206"/>
              <a:gd name="T18" fmla="*/ 100 w 228"/>
              <a:gd name="T19" fmla="*/ 99 h 206"/>
              <a:gd name="T20" fmla="*/ 143 w 228"/>
              <a:gd name="T21" fmla="*/ 71 h 206"/>
              <a:gd name="T22" fmla="*/ 171 w 228"/>
              <a:gd name="T23" fmla="*/ 49 h 206"/>
              <a:gd name="T24" fmla="*/ 199 w 228"/>
              <a:gd name="T25" fmla="*/ 28 h 206"/>
              <a:gd name="T26" fmla="*/ 221 w 228"/>
              <a:gd name="T27" fmla="*/ 0 h 206"/>
              <a:gd name="T28" fmla="*/ 228 w 228"/>
              <a:gd name="T29" fmla="*/ 0 h 206"/>
              <a:gd name="T30" fmla="*/ 221 w 228"/>
              <a:gd name="T31" fmla="*/ 14 h 206"/>
              <a:gd name="T32" fmla="*/ 199 w 228"/>
              <a:gd name="T33" fmla="*/ 35 h 206"/>
              <a:gd name="T34" fmla="*/ 192 w 228"/>
              <a:gd name="T35" fmla="*/ 64 h 206"/>
              <a:gd name="T36" fmla="*/ 178 w 228"/>
              <a:gd name="T37" fmla="*/ 85 h 206"/>
              <a:gd name="T38" fmla="*/ 207 w 228"/>
              <a:gd name="T39" fmla="*/ 113 h 206"/>
              <a:gd name="T40" fmla="*/ 185 w 228"/>
              <a:gd name="T41" fmla="*/ 121 h 206"/>
              <a:gd name="T42" fmla="*/ 171 w 228"/>
              <a:gd name="T43" fmla="*/ 121 h 206"/>
              <a:gd name="T44" fmla="*/ 157 w 228"/>
              <a:gd name="T45" fmla="*/ 135 h 206"/>
              <a:gd name="T46" fmla="*/ 157 w 228"/>
              <a:gd name="T47" fmla="*/ 156 h 206"/>
              <a:gd name="T48" fmla="*/ 143 w 228"/>
              <a:gd name="T49" fmla="*/ 163 h 206"/>
              <a:gd name="T50" fmla="*/ 128 w 228"/>
              <a:gd name="T51" fmla="*/ 177 h 206"/>
              <a:gd name="T52" fmla="*/ 114 w 228"/>
              <a:gd name="T53" fmla="*/ 177 h 206"/>
              <a:gd name="T54" fmla="*/ 100 w 228"/>
              <a:gd name="T55" fmla="*/ 192 h 206"/>
              <a:gd name="T56" fmla="*/ 100 w 228"/>
              <a:gd name="T57" fmla="*/ 206 h 206"/>
              <a:gd name="T58" fmla="*/ 86 w 228"/>
              <a:gd name="T59" fmla="*/ 199 h 206"/>
              <a:gd name="T60" fmla="*/ 64 w 228"/>
              <a:gd name="T61" fmla="*/ 199 h 206"/>
              <a:gd name="T62" fmla="*/ 29 w 228"/>
              <a:gd name="T63" fmla="*/ 199 h 206"/>
              <a:gd name="T64" fmla="*/ 15 w 228"/>
              <a:gd name="T65" fmla="*/ 18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206">
                <a:moveTo>
                  <a:pt x="15" y="185"/>
                </a:moveTo>
                <a:lnTo>
                  <a:pt x="0" y="163"/>
                </a:lnTo>
                <a:lnTo>
                  <a:pt x="15" y="163"/>
                </a:lnTo>
                <a:lnTo>
                  <a:pt x="29" y="156"/>
                </a:lnTo>
                <a:lnTo>
                  <a:pt x="36" y="142"/>
                </a:lnTo>
                <a:lnTo>
                  <a:pt x="43" y="135"/>
                </a:lnTo>
                <a:lnTo>
                  <a:pt x="57" y="135"/>
                </a:lnTo>
                <a:lnTo>
                  <a:pt x="71" y="128"/>
                </a:lnTo>
                <a:lnTo>
                  <a:pt x="64" y="99"/>
                </a:lnTo>
                <a:lnTo>
                  <a:pt x="100" y="99"/>
                </a:lnTo>
                <a:lnTo>
                  <a:pt x="143" y="71"/>
                </a:lnTo>
                <a:lnTo>
                  <a:pt x="171" y="49"/>
                </a:lnTo>
                <a:lnTo>
                  <a:pt x="199" y="28"/>
                </a:lnTo>
                <a:lnTo>
                  <a:pt x="221" y="0"/>
                </a:lnTo>
                <a:lnTo>
                  <a:pt x="228" y="0"/>
                </a:lnTo>
                <a:lnTo>
                  <a:pt x="221" y="14"/>
                </a:lnTo>
                <a:lnTo>
                  <a:pt x="199" y="35"/>
                </a:lnTo>
                <a:lnTo>
                  <a:pt x="192" y="64"/>
                </a:lnTo>
                <a:lnTo>
                  <a:pt x="178" y="85"/>
                </a:lnTo>
                <a:lnTo>
                  <a:pt x="207" y="113"/>
                </a:lnTo>
                <a:lnTo>
                  <a:pt x="185" y="121"/>
                </a:lnTo>
                <a:lnTo>
                  <a:pt x="171" y="121"/>
                </a:lnTo>
                <a:lnTo>
                  <a:pt x="157" y="135"/>
                </a:lnTo>
                <a:lnTo>
                  <a:pt x="157" y="156"/>
                </a:lnTo>
                <a:lnTo>
                  <a:pt x="143" y="163"/>
                </a:lnTo>
                <a:lnTo>
                  <a:pt x="128" y="177"/>
                </a:lnTo>
                <a:lnTo>
                  <a:pt x="114" y="177"/>
                </a:lnTo>
                <a:lnTo>
                  <a:pt x="100" y="192"/>
                </a:lnTo>
                <a:lnTo>
                  <a:pt x="100" y="206"/>
                </a:lnTo>
                <a:lnTo>
                  <a:pt x="86" y="199"/>
                </a:lnTo>
                <a:lnTo>
                  <a:pt x="64" y="199"/>
                </a:lnTo>
                <a:lnTo>
                  <a:pt x="29" y="199"/>
                </a:lnTo>
                <a:lnTo>
                  <a:pt x="15" y="185"/>
                </a:lnTo>
                <a:close/>
              </a:path>
            </a:pathLst>
          </a:custGeom>
          <a:solidFill>
            <a:srgbClr val="B3B3B3"/>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endParaRPr>
          </a:p>
        </p:txBody>
      </p:sp>
      <p:sp>
        <p:nvSpPr>
          <p:cNvPr id="130112" name="Text Box 64"/>
          <p:cNvSpPr txBox="1">
            <a:spLocks noChangeArrowheads="1"/>
          </p:cNvSpPr>
          <p:nvPr/>
        </p:nvSpPr>
        <p:spPr bwMode="auto">
          <a:xfrm>
            <a:off x="6952321" y="1268760"/>
            <a:ext cx="2191680" cy="4648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9" tIns="45714" rIns="91429" bIns="45714"/>
          <a:lstStyle>
            <a:lvl1pPr marL="400050" indent="-400050" defTabSz="1008063">
              <a:defRPr>
                <a:solidFill>
                  <a:srgbClr val="000000"/>
                </a:solidFill>
                <a:latin typeface="Arial" panose="020B0604020202020204" pitchFamily="34" charset="0"/>
                <a:cs typeface="Lucida Sans Unicode" panose="020B0602030504020204" pitchFamily="34" charset="0"/>
              </a:defRPr>
            </a:lvl1pPr>
            <a:lvl2pPr marL="598488" defTabSz="1008063">
              <a:defRPr>
                <a:solidFill>
                  <a:srgbClr val="000000"/>
                </a:solidFill>
                <a:latin typeface="Arial" panose="020B0604020202020204" pitchFamily="34" charset="0"/>
                <a:cs typeface="Lucida Sans Unicode" panose="020B0602030504020204" pitchFamily="34" charset="0"/>
              </a:defRPr>
            </a:lvl2pPr>
            <a:lvl3pPr marL="1008063" defTabSz="1008063">
              <a:defRPr>
                <a:solidFill>
                  <a:srgbClr val="000000"/>
                </a:solidFill>
                <a:latin typeface="Arial" panose="020B0604020202020204" pitchFamily="34" charset="0"/>
                <a:cs typeface="Lucida Sans Unicode" panose="020B0602030504020204" pitchFamily="34" charset="0"/>
              </a:defRPr>
            </a:lvl3pPr>
            <a:lvl4pPr marL="1511300" defTabSz="1008063">
              <a:defRPr>
                <a:solidFill>
                  <a:srgbClr val="000000"/>
                </a:solidFill>
                <a:latin typeface="Arial" panose="020B0604020202020204" pitchFamily="34" charset="0"/>
                <a:cs typeface="Lucida Sans Unicode" panose="020B0602030504020204" pitchFamily="34" charset="0"/>
              </a:defRPr>
            </a:lvl4pPr>
            <a:lvl5pPr marL="2016125" defTabSz="1008063">
              <a:defRPr>
                <a:solidFill>
                  <a:srgbClr val="000000"/>
                </a:solidFill>
                <a:latin typeface="Arial" panose="020B0604020202020204" pitchFamily="34" charset="0"/>
                <a:cs typeface="Lucida Sans Unicode" panose="020B0602030504020204" pitchFamily="34" charset="0"/>
              </a:defRPr>
            </a:lvl5pPr>
            <a:lvl6pPr marL="2473325" defTabSz="1008063"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6pPr>
            <a:lvl7pPr marL="2930525" defTabSz="1008063"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7pPr>
            <a:lvl8pPr marL="3387725" defTabSz="1008063"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8pPr>
            <a:lvl9pPr marL="3844925" defTabSz="1008063"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9pPr>
          </a:lstStyle>
          <a:p>
            <a:pPr fontAlgn="base">
              <a:lnSpc>
                <a:spcPct val="170000"/>
              </a:lnSpc>
              <a:spcBef>
                <a:spcPct val="0"/>
              </a:spcBef>
              <a:spcAft>
                <a:spcPct val="0"/>
              </a:spcAft>
              <a:buFont typeface="Wingdings" panose="05000000000000000000" pitchFamily="2" charset="2"/>
              <a:buNone/>
            </a:pPr>
            <a:r>
              <a:rPr lang="en-US" altLang="it-IT" b="1" dirty="0">
                <a:latin typeface="Lucida Sans Unicode" panose="020B0602030504020204" pitchFamily="34" charset="0"/>
                <a:ea typeface="Arial Unicode MS" panose="020B0604020202020204" pitchFamily="34" charset="-128"/>
                <a:cs typeface="Arial Unicode MS" panose="020B0604020202020204" pitchFamily="34" charset="-128"/>
              </a:rPr>
              <a:t>Established</a:t>
            </a:r>
          </a:p>
          <a:p>
            <a:pPr lvl="1" fontAlgn="base">
              <a:lnSpc>
                <a:spcPct val="110000"/>
              </a:lnSpc>
              <a:spcBef>
                <a:spcPct val="0"/>
              </a:spcBef>
              <a:spcAft>
                <a:spcPct val="0"/>
              </a:spcAft>
            </a:pPr>
            <a:r>
              <a:rPr lang="en-US" altLang="it-IT" sz="1361" dirty="0">
                <a:ea typeface="Arial Unicode MS" panose="020B0604020202020204" pitchFamily="34" charset="-128"/>
                <a:cs typeface="Arial Unicode MS" panose="020B0604020202020204" pitchFamily="34" charset="-128"/>
              </a:rPr>
              <a:t>Belgium </a:t>
            </a:r>
          </a:p>
          <a:p>
            <a:pPr lvl="1" fontAlgn="base">
              <a:lnSpc>
                <a:spcPct val="110000"/>
              </a:lnSpc>
              <a:spcBef>
                <a:spcPct val="0"/>
              </a:spcBef>
              <a:spcAft>
                <a:spcPct val="0"/>
              </a:spcAft>
            </a:pPr>
            <a:r>
              <a:rPr lang="en-US" altLang="it-IT" sz="1361" dirty="0">
                <a:ea typeface="Arial Unicode MS" panose="020B0604020202020204" pitchFamily="34" charset="-128"/>
                <a:cs typeface="Arial Unicode MS" panose="020B0604020202020204" pitchFamily="34" charset="-128"/>
              </a:rPr>
              <a:t>Denmark</a:t>
            </a:r>
            <a:r>
              <a:rPr lang="en-US" altLang="it-IT" sz="1361" i="1" dirty="0">
                <a:ea typeface="Arial Unicode MS" panose="020B0604020202020204" pitchFamily="34" charset="-128"/>
                <a:cs typeface="Arial Unicode MS" panose="020B0604020202020204" pitchFamily="34" charset="-128"/>
              </a:rPr>
              <a:t> </a:t>
            </a:r>
          </a:p>
          <a:p>
            <a:pPr lvl="1" fontAlgn="base">
              <a:lnSpc>
                <a:spcPct val="110000"/>
              </a:lnSpc>
              <a:spcBef>
                <a:spcPct val="0"/>
              </a:spcBef>
              <a:spcAft>
                <a:spcPct val="0"/>
              </a:spcAft>
            </a:pPr>
            <a:r>
              <a:rPr lang="en-US" altLang="it-IT" sz="1361" dirty="0">
                <a:ea typeface="Arial Unicode MS" panose="020B0604020202020204" pitchFamily="34" charset="-128"/>
                <a:cs typeface="Arial Unicode MS" panose="020B0604020202020204" pitchFamily="34" charset="-128"/>
              </a:rPr>
              <a:t>France</a:t>
            </a:r>
          </a:p>
          <a:p>
            <a:pPr lvl="1" fontAlgn="base">
              <a:lnSpc>
                <a:spcPct val="110000"/>
              </a:lnSpc>
              <a:spcBef>
                <a:spcPct val="0"/>
              </a:spcBef>
              <a:spcAft>
                <a:spcPct val="0"/>
              </a:spcAft>
            </a:pPr>
            <a:r>
              <a:rPr lang="en-US" altLang="it-IT" sz="1361" dirty="0">
                <a:ea typeface="Arial Unicode MS" panose="020B0604020202020204" pitchFamily="34" charset="-128"/>
                <a:cs typeface="Arial Unicode MS" panose="020B0604020202020204" pitchFamily="34" charset="-128"/>
              </a:rPr>
              <a:t>Germany</a:t>
            </a:r>
          </a:p>
          <a:p>
            <a:pPr lvl="1" fontAlgn="base">
              <a:lnSpc>
                <a:spcPct val="110000"/>
              </a:lnSpc>
              <a:spcBef>
                <a:spcPct val="0"/>
              </a:spcBef>
              <a:spcAft>
                <a:spcPct val="0"/>
              </a:spcAft>
            </a:pPr>
            <a:r>
              <a:rPr lang="en-US" altLang="it-IT" sz="1361" dirty="0">
                <a:ea typeface="Arial Unicode MS" panose="020B0604020202020204" pitchFamily="34" charset="-128"/>
                <a:cs typeface="Arial Unicode MS" panose="020B0604020202020204" pitchFamily="34" charset="-128"/>
              </a:rPr>
              <a:t>Ireland</a:t>
            </a:r>
            <a:r>
              <a:rPr lang="en-US" altLang="it-IT" sz="1361" i="1" dirty="0">
                <a:ea typeface="Arial Unicode MS" panose="020B0604020202020204" pitchFamily="34" charset="-128"/>
                <a:cs typeface="Arial Unicode MS" panose="020B0604020202020204" pitchFamily="34" charset="-128"/>
              </a:rPr>
              <a:t> </a:t>
            </a:r>
          </a:p>
          <a:p>
            <a:pPr lvl="1" fontAlgn="base">
              <a:lnSpc>
                <a:spcPct val="90000"/>
              </a:lnSpc>
              <a:spcBef>
                <a:spcPct val="0"/>
              </a:spcBef>
              <a:spcAft>
                <a:spcPct val="0"/>
              </a:spcAft>
            </a:pPr>
            <a:r>
              <a:rPr lang="en-US" altLang="it-IT" sz="1361" dirty="0">
                <a:ea typeface="Arial Unicode MS" panose="020B0604020202020204" pitchFamily="34" charset="-128"/>
                <a:cs typeface="Arial Unicode MS" panose="020B0604020202020204" pitchFamily="34" charset="-128"/>
              </a:rPr>
              <a:t>Italy</a:t>
            </a:r>
          </a:p>
          <a:p>
            <a:pPr lvl="1" fontAlgn="base">
              <a:lnSpc>
                <a:spcPct val="110000"/>
              </a:lnSpc>
              <a:spcBef>
                <a:spcPct val="0"/>
              </a:spcBef>
              <a:spcAft>
                <a:spcPct val="0"/>
              </a:spcAft>
            </a:pPr>
            <a:r>
              <a:rPr lang="en-US" altLang="it-IT" sz="1361" dirty="0">
                <a:ea typeface="Arial Unicode MS" panose="020B0604020202020204" pitchFamily="34" charset="-128"/>
                <a:cs typeface="Arial Unicode MS" panose="020B0604020202020204" pitchFamily="34" charset="-128"/>
              </a:rPr>
              <a:t>Spain</a:t>
            </a:r>
          </a:p>
          <a:p>
            <a:pPr lvl="1" fontAlgn="base">
              <a:lnSpc>
                <a:spcPct val="110000"/>
              </a:lnSpc>
              <a:spcBef>
                <a:spcPct val="0"/>
              </a:spcBef>
              <a:spcAft>
                <a:spcPct val="0"/>
              </a:spcAft>
            </a:pPr>
            <a:r>
              <a:rPr lang="en-US" altLang="it-IT" sz="1361" dirty="0">
                <a:ea typeface="Arial Unicode MS" panose="020B0604020202020204" pitchFamily="34" charset="-128"/>
                <a:cs typeface="Arial Unicode MS" panose="020B0604020202020204" pitchFamily="34" charset="-128"/>
              </a:rPr>
              <a:t>Sweden</a:t>
            </a:r>
          </a:p>
          <a:p>
            <a:pPr lvl="1" fontAlgn="base">
              <a:lnSpc>
                <a:spcPct val="110000"/>
              </a:lnSpc>
              <a:spcBef>
                <a:spcPct val="0"/>
              </a:spcBef>
              <a:spcAft>
                <a:spcPct val="0"/>
              </a:spcAft>
            </a:pPr>
            <a:r>
              <a:rPr lang="en-US" altLang="it-IT" sz="1361" dirty="0">
                <a:ea typeface="Arial Unicode MS" panose="020B0604020202020204" pitchFamily="34" charset="-128"/>
                <a:cs typeface="Arial Unicode MS" panose="020B0604020202020204" pitchFamily="34" charset="-128"/>
              </a:rPr>
              <a:t>The Netherlands</a:t>
            </a:r>
          </a:p>
          <a:p>
            <a:pPr lvl="1" fontAlgn="base">
              <a:lnSpc>
                <a:spcPct val="110000"/>
              </a:lnSpc>
              <a:spcBef>
                <a:spcPct val="0"/>
              </a:spcBef>
              <a:spcAft>
                <a:spcPct val="0"/>
              </a:spcAft>
            </a:pPr>
            <a:r>
              <a:rPr lang="en-US" altLang="it-IT" sz="1361" dirty="0">
                <a:ea typeface="Arial Unicode MS" panose="020B0604020202020204" pitchFamily="34" charset="-128"/>
                <a:cs typeface="Arial Unicode MS" panose="020B0604020202020204" pitchFamily="34" charset="-128"/>
              </a:rPr>
              <a:t>United Kingdom</a:t>
            </a:r>
          </a:p>
          <a:p>
            <a:pPr fontAlgn="base">
              <a:lnSpc>
                <a:spcPct val="170000"/>
              </a:lnSpc>
              <a:spcBef>
                <a:spcPct val="0"/>
              </a:spcBef>
              <a:spcAft>
                <a:spcPct val="0"/>
              </a:spcAft>
              <a:buFont typeface="Wingdings" panose="05000000000000000000" pitchFamily="2" charset="2"/>
              <a:buNone/>
            </a:pPr>
            <a:r>
              <a:rPr lang="en-US" altLang="it-IT" dirty="0">
                <a:latin typeface="Lucida Sans Unicode" panose="020B0602030504020204" pitchFamily="34" charset="0"/>
                <a:ea typeface="Arial Unicode MS" panose="020B0604020202020204" pitchFamily="34" charset="-128"/>
                <a:cs typeface="Arial Unicode MS" panose="020B0604020202020204" pitchFamily="34" charset="-128"/>
              </a:rPr>
              <a:t> </a:t>
            </a:r>
            <a:r>
              <a:rPr lang="en-US" altLang="it-IT" b="1" dirty="0">
                <a:latin typeface="Lucida Sans Unicode" panose="020B0602030504020204" pitchFamily="34" charset="0"/>
                <a:ea typeface="Arial Unicode MS" panose="020B0604020202020204" pitchFamily="34" charset="-128"/>
                <a:cs typeface="Arial Unicode MS" panose="020B0604020202020204" pitchFamily="34" charset="-128"/>
              </a:rPr>
              <a:t>Provisional</a:t>
            </a:r>
          </a:p>
          <a:p>
            <a:pPr lvl="1" fontAlgn="base">
              <a:lnSpc>
                <a:spcPct val="110000"/>
              </a:lnSpc>
              <a:spcBef>
                <a:spcPct val="0"/>
              </a:spcBef>
              <a:spcAft>
                <a:spcPct val="0"/>
              </a:spcAft>
            </a:pPr>
            <a:r>
              <a:rPr lang="en-US" altLang="it-IT" sz="1361" dirty="0">
                <a:ea typeface="Arial Unicode MS" panose="020B0604020202020204" pitchFamily="34" charset="-128"/>
                <a:cs typeface="Arial Unicode MS" panose="020B0604020202020204" pitchFamily="34" charset="-128"/>
              </a:rPr>
              <a:t>Poland</a:t>
            </a:r>
          </a:p>
          <a:p>
            <a:pPr lvl="1" fontAlgn="base">
              <a:lnSpc>
                <a:spcPct val="110000"/>
              </a:lnSpc>
              <a:spcBef>
                <a:spcPct val="0"/>
              </a:spcBef>
              <a:spcAft>
                <a:spcPct val="0"/>
              </a:spcAft>
            </a:pPr>
            <a:r>
              <a:rPr lang="en-US" altLang="it-IT" sz="1361" dirty="0">
                <a:ea typeface="Arial Unicode MS" panose="020B0604020202020204" pitchFamily="34" charset="-128"/>
                <a:cs typeface="Arial Unicode MS" panose="020B0604020202020204" pitchFamily="34" charset="-128"/>
              </a:rPr>
              <a:t>Luxemburg</a:t>
            </a:r>
          </a:p>
          <a:p>
            <a:pPr fontAlgn="base">
              <a:lnSpc>
                <a:spcPct val="170000"/>
              </a:lnSpc>
              <a:spcBef>
                <a:spcPct val="0"/>
              </a:spcBef>
              <a:spcAft>
                <a:spcPct val="0"/>
              </a:spcAft>
              <a:buFont typeface="Wingdings" panose="05000000000000000000" pitchFamily="2" charset="2"/>
              <a:buNone/>
            </a:pPr>
            <a:r>
              <a:rPr lang="en-US" altLang="it-IT" dirty="0">
                <a:latin typeface="Lucida Sans Unicode" panose="020B0602030504020204" pitchFamily="34" charset="0"/>
                <a:ea typeface="Arial Unicode MS" panose="020B0604020202020204" pitchFamily="34" charset="-128"/>
                <a:cs typeface="Arial Unicode MS" panose="020B0604020202020204" pitchFamily="34" charset="-128"/>
              </a:rPr>
              <a:t> </a:t>
            </a:r>
            <a:r>
              <a:rPr lang="en-US" altLang="it-IT" b="1" dirty="0">
                <a:latin typeface="Lucida Sans Unicode" panose="020B0602030504020204" pitchFamily="34" charset="0"/>
                <a:ea typeface="Arial Unicode MS" panose="020B0604020202020204" pitchFamily="34" charset="-128"/>
                <a:cs typeface="Arial Unicode MS" panose="020B0604020202020204" pitchFamily="34" charset="-128"/>
              </a:rPr>
              <a:t>In construction</a:t>
            </a:r>
          </a:p>
          <a:p>
            <a:pPr lvl="1" fontAlgn="base">
              <a:lnSpc>
                <a:spcPct val="90000"/>
              </a:lnSpc>
              <a:spcBef>
                <a:spcPct val="0"/>
              </a:spcBef>
              <a:spcAft>
                <a:spcPct val="0"/>
              </a:spcAft>
            </a:pPr>
            <a:r>
              <a:rPr lang="en-US" altLang="it-IT" sz="1361" dirty="0">
                <a:latin typeface="Lucida Sans Unicode" panose="020B0602030504020204" pitchFamily="34" charset="0"/>
                <a:ea typeface="Arial Unicode MS" panose="020B0604020202020204" pitchFamily="34" charset="-128"/>
                <a:cs typeface="Arial Unicode MS" panose="020B0604020202020204" pitchFamily="34" charset="-128"/>
              </a:rPr>
              <a:t>Greece</a:t>
            </a:r>
          </a:p>
          <a:p>
            <a:pPr lvl="1" fontAlgn="base">
              <a:lnSpc>
                <a:spcPct val="90000"/>
              </a:lnSpc>
              <a:spcBef>
                <a:spcPct val="0"/>
              </a:spcBef>
              <a:spcAft>
                <a:spcPct val="0"/>
              </a:spcAft>
            </a:pPr>
            <a:r>
              <a:rPr lang="en-US" altLang="it-IT" sz="1361" dirty="0">
                <a:latin typeface="Lucida Sans Unicode" panose="020B0602030504020204" pitchFamily="34" charset="0"/>
                <a:ea typeface="Arial Unicode MS" panose="020B0604020202020204" pitchFamily="34" charset="-128"/>
                <a:cs typeface="Arial Unicode MS" panose="020B0604020202020204" pitchFamily="34" charset="-128"/>
              </a:rPr>
              <a:t>Switzerland</a:t>
            </a:r>
          </a:p>
          <a:p>
            <a:pPr lvl="1" fontAlgn="base">
              <a:lnSpc>
                <a:spcPct val="90000"/>
              </a:lnSpc>
              <a:spcBef>
                <a:spcPct val="0"/>
              </a:spcBef>
              <a:spcAft>
                <a:spcPct val="0"/>
              </a:spcAft>
            </a:pPr>
            <a:r>
              <a:rPr lang="en-US" altLang="it-IT" sz="1361" dirty="0">
                <a:latin typeface="Lucida Sans Unicode" panose="020B0602030504020204" pitchFamily="34" charset="0"/>
                <a:ea typeface="Arial Unicode MS" panose="020B0604020202020204" pitchFamily="34" charset="-128"/>
                <a:cs typeface="Arial Unicode MS" panose="020B0604020202020204" pitchFamily="34" charset="-128"/>
              </a:rPr>
              <a:t>Portugal</a:t>
            </a:r>
          </a:p>
        </p:txBody>
      </p:sp>
      <p:grpSp>
        <p:nvGrpSpPr>
          <p:cNvPr id="130113" name="Group 65"/>
          <p:cNvGrpSpPr>
            <a:grpSpLocks/>
          </p:cNvGrpSpPr>
          <p:nvPr/>
        </p:nvGrpSpPr>
        <p:grpSpPr bwMode="auto">
          <a:xfrm>
            <a:off x="1380961" y="2205001"/>
            <a:ext cx="931680" cy="649440"/>
            <a:chOff x="943" y="1570"/>
            <a:chExt cx="635" cy="409"/>
          </a:xfrm>
        </p:grpSpPr>
        <p:sp>
          <p:nvSpPr>
            <p:cNvPr id="130114" name="AutoShape 66"/>
            <p:cNvSpPr>
              <a:spLocks noChangeArrowheads="1"/>
            </p:cNvSpPr>
            <p:nvPr/>
          </p:nvSpPr>
          <p:spPr bwMode="auto">
            <a:xfrm>
              <a:off x="943" y="1570"/>
              <a:ext cx="635" cy="409"/>
            </a:xfrm>
            <a:prstGeom prst="wedgeRoundRectCallout">
              <a:avLst>
                <a:gd name="adj1" fmla="val 62912"/>
                <a:gd name="adj2" fmla="val 57579"/>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9" tIns="45714" rIns="91429" bIns="45714"/>
            <a:lstStyle>
              <a:lvl1pPr defTabSz="495300">
                <a:defRPr>
                  <a:solidFill>
                    <a:srgbClr val="000000"/>
                  </a:solidFill>
                  <a:latin typeface="Arial" panose="020B0604020202020204" pitchFamily="34" charset="0"/>
                  <a:cs typeface="Lucida Sans Unicode" panose="020B0602030504020204" pitchFamily="34" charset="0"/>
                </a:defRPr>
              </a:lvl1pPr>
              <a:lvl2pPr marL="476250" indent="-238125" defTabSz="495300">
                <a:defRPr>
                  <a:solidFill>
                    <a:srgbClr val="000000"/>
                  </a:solidFill>
                  <a:latin typeface="Arial" panose="020B0604020202020204" pitchFamily="34" charset="0"/>
                  <a:cs typeface="Lucida Sans Unicode" panose="020B0602030504020204" pitchFamily="34" charset="0"/>
                </a:defRPr>
              </a:lvl2pPr>
              <a:lvl3pPr marL="714375" indent="-238125" defTabSz="495300">
                <a:defRPr>
                  <a:solidFill>
                    <a:srgbClr val="000000"/>
                  </a:solidFill>
                  <a:latin typeface="Arial" panose="020B0604020202020204" pitchFamily="34" charset="0"/>
                  <a:cs typeface="Lucida Sans Unicode" panose="020B0602030504020204" pitchFamily="34" charset="0"/>
                </a:defRPr>
              </a:lvl3pPr>
              <a:lvl4pPr marL="952500" indent="-238125" defTabSz="495300">
                <a:defRPr>
                  <a:solidFill>
                    <a:srgbClr val="000000"/>
                  </a:solidFill>
                  <a:latin typeface="Arial" panose="020B0604020202020204" pitchFamily="34" charset="0"/>
                  <a:cs typeface="Lucida Sans Unicode" panose="020B0602030504020204" pitchFamily="34" charset="0"/>
                </a:defRPr>
              </a:lvl4pPr>
              <a:lvl5pPr marL="1190625" indent="-238125" defTabSz="495300">
                <a:defRPr>
                  <a:solidFill>
                    <a:srgbClr val="000000"/>
                  </a:solidFill>
                  <a:latin typeface="Arial" panose="020B0604020202020204" pitchFamily="34" charset="0"/>
                  <a:cs typeface="Lucida Sans Unicode" panose="020B0602030504020204" pitchFamily="34" charset="0"/>
                </a:defRPr>
              </a:lvl5pPr>
              <a:lvl6pPr marL="16478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6pPr>
              <a:lvl7pPr marL="21050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7pPr>
              <a:lvl8pPr marL="25622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8pPr>
              <a:lvl9pPr marL="30194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9pPr>
            </a:lstStyle>
            <a:p>
              <a:pPr algn="ctr" fontAlgn="base">
                <a:spcBef>
                  <a:spcPct val="0"/>
                </a:spcBef>
                <a:spcAft>
                  <a:spcPct val="0"/>
                </a:spcAft>
              </a:pPr>
              <a:r>
                <a:rPr lang="en-GB" altLang="it-IT" sz="1179" i="1"/>
                <a:t>UK</a:t>
              </a:r>
            </a:p>
            <a:p>
              <a:pPr fontAlgn="base">
                <a:spcBef>
                  <a:spcPct val="0"/>
                </a:spcBef>
                <a:spcAft>
                  <a:spcPct val="0"/>
                </a:spcAft>
              </a:pPr>
              <a:r>
                <a:rPr lang="en-GB" altLang="it-IT" sz="1179" i="1"/>
                <a:t>HMRC, …</a:t>
              </a:r>
              <a:endParaRPr lang="en-US" altLang="it-IT" sz="1179" i="1"/>
            </a:p>
          </p:txBody>
        </p:sp>
        <p:pic>
          <p:nvPicPr>
            <p:cNvPr id="130115" name="Picture 67" descr="uk_sm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88" y="1597"/>
              <a:ext cx="192" cy="12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30116" name="Group 68"/>
          <p:cNvGrpSpPr>
            <a:grpSpLocks/>
          </p:cNvGrpSpPr>
          <p:nvPr/>
        </p:nvGrpSpPr>
        <p:grpSpPr bwMode="auto">
          <a:xfrm>
            <a:off x="2046241" y="2637001"/>
            <a:ext cx="1461600" cy="720000"/>
            <a:chOff x="1396" y="1525"/>
            <a:chExt cx="998" cy="544"/>
          </a:xfrm>
        </p:grpSpPr>
        <p:sp>
          <p:nvSpPr>
            <p:cNvPr id="130117" name="AutoShape 69"/>
            <p:cNvSpPr>
              <a:spLocks noChangeArrowheads="1"/>
            </p:cNvSpPr>
            <p:nvPr/>
          </p:nvSpPr>
          <p:spPr bwMode="auto">
            <a:xfrm>
              <a:off x="1396" y="1525"/>
              <a:ext cx="998" cy="544"/>
            </a:xfrm>
            <a:prstGeom prst="wedgeRoundRectCallout">
              <a:avLst>
                <a:gd name="adj1" fmla="val 13426"/>
                <a:gd name="adj2" fmla="val 81065"/>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9" tIns="45714" rIns="91429" bIns="45714"/>
            <a:lstStyle>
              <a:lvl1pPr defTabSz="495300">
                <a:defRPr>
                  <a:solidFill>
                    <a:srgbClr val="000000"/>
                  </a:solidFill>
                  <a:latin typeface="Arial" panose="020B0604020202020204" pitchFamily="34" charset="0"/>
                  <a:cs typeface="Lucida Sans Unicode" panose="020B0602030504020204" pitchFamily="34" charset="0"/>
                </a:defRPr>
              </a:lvl1pPr>
              <a:lvl2pPr marL="476250" indent="-238125" defTabSz="495300">
                <a:defRPr>
                  <a:solidFill>
                    <a:srgbClr val="000000"/>
                  </a:solidFill>
                  <a:latin typeface="Arial" panose="020B0604020202020204" pitchFamily="34" charset="0"/>
                  <a:cs typeface="Lucida Sans Unicode" panose="020B0602030504020204" pitchFamily="34" charset="0"/>
                </a:defRPr>
              </a:lvl2pPr>
              <a:lvl3pPr marL="714375" indent="-238125" defTabSz="495300">
                <a:defRPr>
                  <a:solidFill>
                    <a:srgbClr val="000000"/>
                  </a:solidFill>
                  <a:latin typeface="Arial" panose="020B0604020202020204" pitchFamily="34" charset="0"/>
                  <a:cs typeface="Lucida Sans Unicode" panose="020B0602030504020204" pitchFamily="34" charset="0"/>
                </a:defRPr>
              </a:lvl3pPr>
              <a:lvl4pPr marL="952500" indent="-238125" defTabSz="495300">
                <a:defRPr>
                  <a:solidFill>
                    <a:srgbClr val="000000"/>
                  </a:solidFill>
                  <a:latin typeface="Arial" panose="020B0604020202020204" pitchFamily="34" charset="0"/>
                  <a:cs typeface="Lucida Sans Unicode" panose="020B0602030504020204" pitchFamily="34" charset="0"/>
                </a:defRPr>
              </a:lvl4pPr>
              <a:lvl5pPr marL="1190625" indent="-238125" defTabSz="495300">
                <a:defRPr>
                  <a:solidFill>
                    <a:srgbClr val="000000"/>
                  </a:solidFill>
                  <a:latin typeface="Arial" panose="020B0604020202020204" pitchFamily="34" charset="0"/>
                  <a:cs typeface="Lucida Sans Unicode" panose="020B0602030504020204" pitchFamily="34" charset="0"/>
                </a:defRPr>
              </a:lvl5pPr>
              <a:lvl6pPr marL="16478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6pPr>
              <a:lvl7pPr marL="21050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7pPr>
              <a:lvl8pPr marL="25622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8pPr>
              <a:lvl9pPr marL="30194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9pPr>
            </a:lstStyle>
            <a:p>
              <a:pPr algn="ctr" fontAlgn="base">
                <a:spcBef>
                  <a:spcPct val="0"/>
                </a:spcBef>
                <a:spcAft>
                  <a:spcPct val="0"/>
                </a:spcAft>
              </a:pPr>
              <a:r>
                <a:rPr lang="en-GB" altLang="it-IT" sz="1179" i="1"/>
                <a:t>Belgium</a:t>
              </a:r>
            </a:p>
            <a:p>
              <a:pPr fontAlgn="base">
                <a:spcBef>
                  <a:spcPct val="0"/>
                </a:spcBef>
                <a:spcAft>
                  <a:spcPct val="0"/>
                </a:spcAft>
              </a:pPr>
              <a:r>
                <a:rPr lang="en-GB" altLang="it-IT" sz="1179" i="1"/>
                <a:t>Bank of Belgium, CBFA, Tax, …</a:t>
              </a:r>
              <a:endParaRPr lang="en-US" altLang="it-IT" sz="1179" i="1"/>
            </a:p>
          </p:txBody>
        </p:sp>
        <p:pic>
          <p:nvPicPr>
            <p:cNvPr id="130118" name="Picture 70" descr="belgium_smal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87" y="1570"/>
              <a:ext cx="192" cy="12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30119" name="Group 71"/>
          <p:cNvGrpSpPr>
            <a:grpSpLocks/>
          </p:cNvGrpSpPr>
          <p:nvPr/>
        </p:nvGrpSpPr>
        <p:grpSpPr bwMode="auto">
          <a:xfrm>
            <a:off x="252001" y="3573001"/>
            <a:ext cx="1463040" cy="720000"/>
            <a:chOff x="172" y="2160"/>
            <a:chExt cx="998" cy="544"/>
          </a:xfrm>
        </p:grpSpPr>
        <p:sp>
          <p:nvSpPr>
            <p:cNvPr id="130120" name="AutoShape 72"/>
            <p:cNvSpPr>
              <a:spLocks noChangeArrowheads="1"/>
            </p:cNvSpPr>
            <p:nvPr/>
          </p:nvSpPr>
          <p:spPr bwMode="auto">
            <a:xfrm>
              <a:off x="172" y="2160"/>
              <a:ext cx="998" cy="544"/>
            </a:xfrm>
            <a:prstGeom prst="wedgeRoundRectCallout">
              <a:avLst>
                <a:gd name="adj1" fmla="val 44588"/>
                <a:gd name="adj2" fmla="val 122611"/>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9" tIns="45714" rIns="91429" bIns="45714"/>
            <a:lstStyle>
              <a:lvl1pPr defTabSz="495300">
                <a:defRPr>
                  <a:solidFill>
                    <a:srgbClr val="000000"/>
                  </a:solidFill>
                  <a:latin typeface="Arial" panose="020B0604020202020204" pitchFamily="34" charset="0"/>
                  <a:cs typeface="Lucida Sans Unicode" panose="020B0602030504020204" pitchFamily="34" charset="0"/>
                </a:defRPr>
              </a:lvl1pPr>
              <a:lvl2pPr marL="476250" indent="-238125" defTabSz="495300">
                <a:defRPr>
                  <a:solidFill>
                    <a:srgbClr val="000000"/>
                  </a:solidFill>
                  <a:latin typeface="Arial" panose="020B0604020202020204" pitchFamily="34" charset="0"/>
                  <a:cs typeface="Lucida Sans Unicode" panose="020B0602030504020204" pitchFamily="34" charset="0"/>
                </a:defRPr>
              </a:lvl2pPr>
              <a:lvl3pPr marL="714375" indent="-238125" defTabSz="495300">
                <a:defRPr>
                  <a:solidFill>
                    <a:srgbClr val="000000"/>
                  </a:solidFill>
                  <a:latin typeface="Arial" panose="020B0604020202020204" pitchFamily="34" charset="0"/>
                  <a:cs typeface="Lucida Sans Unicode" panose="020B0602030504020204" pitchFamily="34" charset="0"/>
                </a:defRPr>
              </a:lvl3pPr>
              <a:lvl4pPr marL="952500" indent="-238125" defTabSz="495300">
                <a:defRPr>
                  <a:solidFill>
                    <a:srgbClr val="000000"/>
                  </a:solidFill>
                  <a:latin typeface="Arial" panose="020B0604020202020204" pitchFamily="34" charset="0"/>
                  <a:cs typeface="Lucida Sans Unicode" panose="020B0602030504020204" pitchFamily="34" charset="0"/>
                </a:defRPr>
              </a:lvl4pPr>
              <a:lvl5pPr marL="1190625" indent="-238125" defTabSz="495300">
                <a:defRPr>
                  <a:solidFill>
                    <a:srgbClr val="000000"/>
                  </a:solidFill>
                  <a:latin typeface="Arial" panose="020B0604020202020204" pitchFamily="34" charset="0"/>
                  <a:cs typeface="Lucida Sans Unicode" panose="020B0602030504020204" pitchFamily="34" charset="0"/>
                </a:defRPr>
              </a:lvl5pPr>
              <a:lvl6pPr marL="16478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6pPr>
              <a:lvl7pPr marL="21050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7pPr>
              <a:lvl8pPr marL="25622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8pPr>
              <a:lvl9pPr marL="30194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9pPr>
            </a:lstStyle>
            <a:p>
              <a:pPr algn="ctr" fontAlgn="base">
                <a:spcBef>
                  <a:spcPct val="0"/>
                </a:spcBef>
                <a:spcAft>
                  <a:spcPct val="0"/>
                </a:spcAft>
              </a:pPr>
              <a:r>
                <a:rPr lang="en-GB" altLang="it-IT" sz="1179" i="1"/>
                <a:t>Spain</a:t>
              </a:r>
            </a:p>
            <a:p>
              <a:pPr fontAlgn="base">
                <a:spcBef>
                  <a:spcPct val="0"/>
                </a:spcBef>
                <a:spcAft>
                  <a:spcPct val="0"/>
                </a:spcAft>
              </a:pPr>
              <a:r>
                <a:rPr lang="en-GB" altLang="it-IT" sz="1179" i="1"/>
                <a:t>Bank of Spain, CNMV, …</a:t>
              </a:r>
              <a:endParaRPr lang="en-US" altLang="it-IT" sz="1179" i="1"/>
            </a:p>
          </p:txBody>
        </p:sp>
        <p:pic>
          <p:nvPicPr>
            <p:cNvPr id="130121" name="Picture 73" descr="spain_smal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2" y="2205"/>
              <a:ext cx="192" cy="12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30122" name="Group 74"/>
          <p:cNvGrpSpPr>
            <a:grpSpLocks/>
          </p:cNvGrpSpPr>
          <p:nvPr/>
        </p:nvGrpSpPr>
        <p:grpSpPr bwMode="auto">
          <a:xfrm>
            <a:off x="1114560" y="4581001"/>
            <a:ext cx="1595520" cy="720000"/>
            <a:chOff x="852" y="3113"/>
            <a:chExt cx="1088" cy="544"/>
          </a:xfrm>
        </p:grpSpPr>
        <p:sp>
          <p:nvSpPr>
            <p:cNvPr id="130123" name="AutoShape 75"/>
            <p:cNvSpPr>
              <a:spLocks noChangeArrowheads="1"/>
            </p:cNvSpPr>
            <p:nvPr/>
          </p:nvSpPr>
          <p:spPr bwMode="auto">
            <a:xfrm>
              <a:off x="852" y="3113"/>
              <a:ext cx="1088" cy="544"/>
            </a:xfrm>
            <a:prstGeom prst="wedgeRoundRectCallout">
              <a:avLst>
                <a:gd name="adj1" fmla="val 36306"/>
                <a:gd name="adj2" fmla="val -123528"/>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9" tIns="45714" rIns="91429" bIns="45714"/>
            <a:lstStyle>
              <a:lvl1pPr defTabSz="495300">
                <a:defRPr>
                  <a:solidFill>
                    <a:srgbClr val="000000"/>
                  </a:solidFill>
                  <a:latin typeface="Arial" panose="020B0604020202020204" pitchFamily="34" charset="0"/>
                  <a:cs typeface="Lucida Sans Unicode" panose="020B0602030504020204" pitchFamily="34" charset="0"/>
                </a:defRPr>
              </a:lvl1pPr>
              <a:lvl2pPr marL="476250" indent="-238125" defTabSz="495300">
                <a:defRPr>
                  <a:solidFill>
                    <a:srgbClr val="000000"/>
                  </a:solidFill>
                  <a:latin typeface="Arial" panose="020B0604020202020204" pitchFamily="34" charset="0"/>
                  <a:cs typeface="Lucida Sans Unicode" panose="020B0602030504020204" pitchFamily="34" charset="0"/>
                </a:defRPr>
              </a:lvl2pPr>
              <a:lvl3pPr marL="714375" indent="-238125" defTabSz="495300">
                <a:defRPr>
                  <a:solidFill>
                    <a:srgbClr val="000000"/>
                  </a:solidFill>
                  <a:latin typeface="Arial" panose="020B0604020202020204" pitchFamily="34" charset="0"/>
                  <a:cs typeface="Lucida Sans Unicode" panose="020B0602030504020204" pitchFamily="34" charset="0"/>
                </a:defRPr>
              </a:lvl3pPr>
              <a:lvl4pPr marL="952500" indent="-238125" defTabSz="495300">
                <a:defRPr>
                  <a:solidFill>
                    <a:srgbClr val="000000"/>
                  </a:solidFill>
                  <a:latin typeface="Arial" panose="020B0604020202020204" pitchFamily="34" charset="0"/>
                  <a:cs typeface="Lucida Sans Unicode" panose="020B0602030504020204" pitchFamily="34" charset="0"/>
                </a:defRPr>
              </a:lvl4pPr>
              <a:lvl5pPr marL="1190625" indent="-238125" defTabSz="495300">
                <a:defRPr>
                  <a:solidFill>
                    <a:srgbClr val="000000"/>
                  </a:solidFill>
                  <a:latin typeface="Arial" panose="020B0604020202020204" pitchFamily="34" charset="0"/>
                  <a:cs typeface="Lucida Sans Unicode" panose="020B0602030504020204" pitchFamily="34" charset="0"/>
                </a:defRPr>
              </a:lvl5pPr>
              <a:lvl6pPr marL="16478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6pPr>
              <a:lvl7pPr marL="21050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7pPr>
              <a:lvl8pPr marL="25622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8pPr>
              <a:lvl9pPr marL="30194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9pPr>
            </a:lstStyle>
            <a:p>
              <a:pPr algn="ctr" fontAlgn="base">
                <a:spcBef>
                  <a:spcPct val="0"/>
                </a:spcBef>
                <a:spcAft>
                  <a:spcPct val="0"/>
                </a:spcAft>
              </a:pPr>
              <a:r>
                <a:rPr lang="en-GB" altLang="it-IT" sz="1179" i="1"/>
                <a:t>France</a:t>
              </a:r>
            </a:p>
            <a:p>
              <a:pPr fontAlgn="base">
                <a:spcBef>
                  <a:spcPct val="0"/>
                </a:spcBef>
                <a:spcAft>
                  <a:spcPct val="0"/>
                </a:spcAft>
              </a:pPr>
              <a:r>
                <a:rPr lang="en-GB" altLang="it-IT" sz="1179" i="1"/>
                <a:t>Banque de France, Infogreffe, …</a:t>
              </a:r>
              <a:endParaRPr lang="en-US" altLang="it-IT" sz="1179" i="1"/>
            </a:p>
          </p:txBody>
        </p:sp>
        <p:pic>
          <p:nvPicPr>
            <p:cNvPr id="130124" name="Picture 76" descr="france_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88" y="3158"/>
              <a:ext cx="192" cy="12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30125" name="Group 77"/>
          <p:cNvGrpSpPr>
            <a:grpSpLocks/>
          </p:cNvGrpSpPr>
          <p:nvPr/>
        </p:nvGrpSpPr>
        <p:grpSpPr bwMode="auto">
          <a:xfrm>
            <a:off x="2046241" y="4942441"/>
            <a:ext cx="1461600" cy="862560"/>
            <a:chOff x="1215" y="2840"/>
            <a:chExt cx="998" cy="635"/>
          </a:xfrm>
        </p:grpSpPr>
        <p:sp>
          <p:nvSpPr>
            <p:cNvPr id="130126" name="AutoShape 78"/>
            <p:cNvSpPr>
              <a:spLocks noChangeArrowheads="1"/>
            </p:cNvSpPr>
            <p:nvPr/>
          </p:nvSpPr>
          <p:spPr bwMode="auto">
            <a:xfrm>
              <a:off x="1215" y="2840"/>
              <a:ext cx="998" cy="635"/>
            </a:xfrm>
            <a:prstGeom prst="wedgeRoundRectCallout">
              <a:avLst>
                <a:gd name="adj1" fmla="val 65130"/>
                <a:gd name="adj2" fmla="val -47009"/>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9" tIns="45714" rIns="91429" bIns="45714"/>
            <a:lstStyle>
              <a:lvl1pPr defTabSz="495300">
                <a:defRPr>
                  <a:solidFill>
                    <a:srgbClr val="000000"/>
                  </a:solidFill>
                  <a:latin typeface="Arial" panose="020B0604020202020204" pitchFamily="34" charset="0"/>
                  <a:cs typeface="Lucida Sans Unicode" panose="020B0602030504020204" pitchFamily="34" charset="0"/>
                </a:defRPr>
              </a:lvl1pPr>
              <a:lvl2pPr marL="476250" indent="-238125" defTabSz="495300">
                <a:defRPr>
                  <a:solidFill>
                    <a:srgbClr val="000000"/>
                  </a:solidFill>
                  <a:latin typeface="Arial" panose="020B0604020202020204" pitchFamily="34" charset="0"/>
                  <a:cs typeface="Lucida Sans Unicode" panose="020B0602030504020204" pitchFamily="34" charset="0"/>
                </a:defRPr>
              </a:lvl2pPr>
              <a:lvl3pPr marL="714375" indent="-238125" defTabSz="495300">
                <a:defRPr>
                  <a:solidFill>
                    <a:srgbClr val="000000"/>
                  </a:solidFill>
                  <a:latin typeface="Arial" panose="020B0604020202020204" pitchFamily="34" charset="0"/>
                  <a:cs typeface="Lucida Sans Unicode" panose="020B0602030504020204" pitchFamily="34" charset="0"/>
                </a:defRPr>
              </a:lvl3pPr>
              <a:lvl4pPr marL="952500" indent="-238125" defTabSz="495300">
                <a:defRPr>
                  <a:solidFill>
                    <a:srgbClr val="000000"/>
                  </a:solidFill>
                  <a:latin typeface="Arial" panose="020B0604020202020204" pitchFamily="34" charset="0"/>
                  <a:cs typeface="Lucida Sans Unicode" panose="020B0602030504020204" pitchFamily="34" charset="0"/>
                </a:defRPr>
              </a:lvl4pPr>
              <a:lvl5pPr marL="1190625" indent="-238125" defTabSz="495300">
                <a:defRPr>
                  <a:solidFill>
                    <a:srgbClr val="000000"/>
                  </a:solidFill>
                  <a:latin typeface="Arial" panose="020B0604020202020204" pitchFamily="34" charset="0"/>
                  <a:cs typeface="Lucida Sans Unicode" panose="020B0602030504020204" pitchFamily="34" charset="0"/>
                </a:defRPr>
              </a:lvl5pPr>
              <a:lvl6pPr marL="16478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6pPr>
              <a:lvl7pPr marL="21050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7pPr>
              <a:lvl8pPr marL="25622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8pPr>
              <a:lvl9pPr marL="30194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9pPr>
            </a:lstStyle>
            <a:p>
              <a:pPr algn="ctr" fontAlgn="base">
                <a:spcBef>
                  <a:spcPct val="0"/>
                </a:spcBef>
                <a:spcAft>
                  <a:spcPct val="0"/>
                </a:spcAft>
              </a:pPr>
              <a:r>
                <a:rPr lang="en-GB" altLang="it-IT" sz="1179" i="1"/>
                <a:t>Italy</a:t>
              </a:r>
            </a:p>
            <a:p>
              <a:pPr fontAlgn="base">
                <a:spcBef>
                  <a:spcPct val="0"/>
                </a:spcBef>
                <a:spcAft>
                  <a:spcPct val="0"/>
                </a:spcAft>
              </a:pPr>
              <a:r>
                <a:rPr lang="en-GB" altLang="it-IT" sz="1179" i="1"/>
                <a:t>OIC, Infocamere, Bank of Italy, Borsa Italiana, …</a:t>
              </a:r>
              <a:endParaRPr lang="en-US" altLang="it-IT" sz="1179" i="1"/>
            </a:p>
          </p:txBody>
        </p:sp>
        <p:pic>
          <p:nvPicPr>
            <p:cNvPr id="130127" name="Picture 79" descr="italy_small"/>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306" y="2886"/>
              <a:ext cx="192" cy="12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30128" name="Group 80"/>
          <p:cNvGrpSpPr>
            <a:grpSpLocks/>
          </p:cNvGrpSpPr>
          <p:nvPr/>
        </p:nvGrpSpPr>
        <p:grpSpPr bwMode="auto">
          <a:xfrm>
            <a:off x="3733921" y="2514601"/>
            <a:ext cx="1332000" cy="838080"/>
            <a:chOff x="2530" y="1570"/>
            <a:chExt cx="998" cy="544"/>
          </a:xfrm>
        </p:grpSpPr>
        <p:sp>
          <p:nvSpPr>
            <p:cNvPr id="130129" name="AutoShape 81"/>
            <p:cNvSpPr>
              <a:spLocks noChangeArrowheads="1"/>
            </p:cNvSpPr>
            <p:nvPr/>
          </p:nvSpPr>
          <p:spPr bwMode="auto">
            <a:xfrm>
              <a:off x="2530" y="1570"/>
              <a:ext cx="998" cy="544"/>
            </a:xfrm>
            <a:prstGeom prst="wedgeRoundRectCallout">
              <a:avLst>
                <a:gd name="adj1" fmla="val 13426"/>
                <a:gd name="adj2" fmla="val 81065"/>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9" tIns="45714" rIns="91429" bIns="45714"/>
            <a:lstStyle>
              <a:lvl1pPr defTabSz="495300">
                <a:defRPr>
                  <a:solidFill>
                    <a:srgbClr val="000000"/>
                  </a:solidFill>
                  <a:latin typeface="Arial" panose="020B0604020202020204" pitchFamily="34" charset="0"/>
                  <a:cs typeface="Lucida Sans Unicode" panose="020B0602030504020204" pitchFamily="34" charset="0"/>
                </a:defRPr>
              </a:lvl1pPr>
              <a:lvl2pPr marL="476250" indent="-238125" defTabSz="495300">
                <a:defRPr>
                  <a:solidFill>
                    <a:srgbClr val="000000"/>
                  </a:solidFill>
                  <a:latin typeface="Arial" panose="020B0604020202020204" pitchFamily="34" charset="0"/>
                  <a:cs typeface="Lucida Sans Unicode" panose="020B0602030504020204" pitchFamily="34" charset="0"/>
                </a:defRPr>
              </a:lvl2pPr>
              <a:lvl3pPr marL="714375" indent="-238125" defTabSz="495300">
                <a:defRPr>
                  <a:solidFill>
                    <a:srgbClr val="000000"/>
                  </a:solidFill>
                  <a:latin typeface="Arial" panose="020B0604020202020204" pitchFamily="34" charset="0"/>
                  <a:cs typeface="Lucida Sans Unicode" panose="020B0602030504020204" pitchFamily="34" charset="0"/>
                </a:defRPr>
              </a:lvl3pPr>
              <a:lvl4pPr marL="952500" indent="-238125" defTabSz="495300">
                <a:defRPr>
                  <a:solidFill>
                    <a:srgbClr val="000000"/>
                  </a:solidFill>
                  <a:latin typeface="Arial" panose="020B0604020202020204" pitchFamily="34" charset="0"/>
                  <a:cs typeface="Lucida Sans Unicode" panose="020B0602030504020204" pitchFamily="34" charset="0"/>
                </a:defRPr>
              </a:lvl4pPr>
              <a:lvl5pPr marL="1190625" indent="-238125" defTabSz="495300">
                <a:defRPr>
                  <a:solidFill>
                    <a:srgbClr val="000000"/>
                  </a:solidFill>
                  <a:latin typeface="Arial" panose="020B0604020202020204" pitchFamily="34" charset="0"/>
                  <a:cs typeface="Lucida Sans Unicode" panose="020B0602030504020204" pitchFamily="34" charset="0"/>
                </a:defRPr>
              </a:lvl5pPr>
              <a:lvl6pPr marL="16478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6pPr>
              <a:lvl7pPr marL="21050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7pPr>
              <a:lvl8pPr marL="25622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8pPr>
              <a:lvl9pPr marL="30194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9pPr>
            </a:lstStyle>
            <a:p>
              <a:pPr algn="ctr" fontAlgn="base">
                <a:spcBef>
                  <a:spcPct val="0"/>
                </a:spcBef>
                <a:spcAft>
                  <a:spcPct val="0"/>
                </a:spcAft>
              </a:pPr>
              <a:r>
                <a:rPr lang="en-GB" altLang="it-IT" sz="1179" i="1"/>
                <a:t>Poland</a:t>
              </a:r>
            </a:p>
            <a:p>
              <a:pPr fontAlgn="base">
                <a:spcBef>
                  <a:spcPct val="0"/>
                </a:spcBef>
                <a:spcAft>
                  <a:spcPct val="0"/>
                </a:spcAft>
              </a:pPr>
              <a:r>
                <a:rPr lang="en-GB" altLang="it-IT" sz="1179" i="1"/>
                <a:t>Bank of Poland, Warsaw SE, …</a:t>
              </a:r>
              <a:endParaRPr lang="en-US" altLang="it-IT" sz="1179" i="1"/>
            </a:p>
          </p:txBody>
        </p:sp>
        <p:pic>
          <p:nvPicPr>
            <p:cNvPr id="130130" name="Picture 82" descr="poland_small"/>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621" y="1616"/>
              <a:ext cx="192" cy="12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30131" name="Group 83"/>
          <p:cNvGrpSpPr>
            <a:grpSpLocks/>
          </p:cNvGrpSpPr>
          <p:nvPr/>
        </p:nvGrpSpPr>
        <p:grpSpPr bwMode="auto">
          <a:xfrm>
            <a:off x="3110401" y="4149001"/>
            <a:ext cx="1594080" cy="650880"/>
            <a:chOff x="2122" y="2614"/>
            <a:chExt cx="1088" cy="544"/>
          </a:xfrm>
        </p:grpSpPr>
        <p:sp>
          <p:nvSpPr>
            <p:cNvPr id="130132" name="AutoShape 84"/>
            <p:cNvSpPr>
              <a:spLocks noChangeArrowheads="1"/>
            </p:cNvSpPr>
            <p:nvPr/>
          </p:nvSpPr>
          <p:spPr bwMode="auto">
            <a:xfrm>
              <a:off x="2122" y="2614"/>
              <a:ext cx="1088" cy="544"/>
            </a:xfrm>
            <a:prstGeom prst="wedgeRoundRectCallout">
              <a:avLst>
                <a:gd name="adj1" fmla="val -25921"/>
                <a:gd name="adj2" fmla="val -127023"/>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9" tIns="45714" rIns="91429" bIns="45714"/>
            <a:lstStyle>
              <a:lvl1pPr defTabSz="495300">
                <a:defRPr>
                  <a:solidFill>
                    <a:srgbClr val="000000"/>
                  </a:solidFill>
                  <a:latin typeface="Arial" panose="020B0604020202020204" pitchFamily="34" charset="0"/>
                  <a:cs typeface="Lucida Sans Unicode" panose="020B0602030504020204" pitchFamily="34" charset="0"/>
                </a:defRPr>
              </a:lvl1pPr>
              <a:lvl2pPr marL="476250" indent="-238125" defTabSz="495300">
                <a:defRPr>
                  <a:solidFill>
                    <a:srgbClr val="000000"/>
                  </a:solidFill>
                  <a:latin typeface="Arial" panose="020B0604020202020204" pitchFamily="34" charset="0"/>
                  <a:cs typeface="Lucida Sans Unicode" panose="020B0602030504020204" pitchFamily="34" charset="0"/>
                </a:defRPr>
              </a:lvl2pPr>
              <a:lvl3pPr marL="714375" indent="-238125" defTabSz="495300">
                <a:defRPr>
                  <a:solidFill>
                    <a:srgbClr val="000000"/>
                  </a:solidFill>
                  <a:latin typeface="Arial" panose="020B0604020202020204" pitchFamily="34" charset="0"/>
                  <a:cs typeface="Lucida Sans Unicode" panose="020B0602030504020204" pitchFamily="34" charset="0"/>
                </a:defRPr>
              </a:lvl3pPr>
              <a:lvl4pPr marL="952500" indent="-238125" defTabSz="495300">
                <a:defRPr>
                  <a:solidFill>
                    <a:srgbClr val="000000"/>
                  </a:solidFill>
                  <a:latin typeface="Arial" panose="020B0604020202020204" pitchFamily="34" charset="0"/>
                  <a:cs typeface="Lucida Sans Unicode" panose="020B0602030504020204" pitchFamily="34" charset="0"/>
                </a:defRPr>
              </a:lvl4pPr>
              <a:lvl5pPr marL="1190625" indent="-238125" defTabSz="495300">
                <a:defRPr>
                  <a:solidFill>
                    <a:srgbClr val="000000"/>
                  </a:solidFill>
                  <a:latin typeface="Arial" panose="020B0604020202020204" pitchFamily="34" charset="0"/>
                  <a:cs typeface="Lucida Sans Unicode" panose="020B0602030504020204" pitchFamily="34" charset="0"/>
                </a:defRPr>
              </a:lvl5pPr>
              <a:lvl6pPr marL="16478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6pPr>
              <a:lvl7pPr marL="21050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7pPr>
              <a:lvl8pPr marL="25622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8pPr>
              <a:lvl9pPr marL="30194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9pPr>
            </a:lstStyle>
            <a:p>
              <a:pPr algn="ctr" fontAlgn="base">
                <a:spcBef>
                  <a:spcPct val="0"/>
                </a:spcBef>
                <a:spcAft>
                  <a:spcPct val="0"/>
                </a:spcAft>
              </a:pPr>
              <a:r>
                <a:rPr lang="en-GB" altLang="it-IT" sz="1179" i="1"/>
                <a:t>Germany</a:t>
              </a:r>
            </a:p>
            <a:p>
              <a:pPr fontAlgn="base">
                <a:spcBef>
                  <a:spcPct val="0"/>
                </a:spcBef>
                <a:spcAft>
                  <a:spcPct val="0"/>
                </a:spcAft>
              </a:pPr>
              <a:r>
                <a:rPr lang="en-GB" altLang="it-IT" sz="1179" i="1"/>
                <a:t>Datev, …</a:t>
              </a:r>
              <a:endParaRPr lang="en-US" altLang="it-IT" sz="1179" i="1"/>
            </a:p>
          </p:txBody>
        </p:sp>
        <p:pic>
          <p:nvPicPr>
            <p:cNvPr id="130133" name="Picture 85" descr="germany_small"/>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213" y="2659"/>
              <a:ext cx="192" cy="12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30134" name="Group 86"/>
          <p:cNvGrpSpPr>
            <a:grpSpLocks/>
          </p:cNvGrpSpPr>
          <p:nvPr/>
        </p:nvGrpSpPr>
        <p:grpSpPr bwMode="auto">
          <a:xfrm>
            <a:off x="2046241" y="1557001"/>
            <a:ext cx="1660320" cy="648000"/>
            <a:chOff x="1396" y="981"/>
            <a:chExt cx="1134" cy="408"/>
          </a:xfrm>
        </p:grpSpPr>
        <p:sp>
          <p:nvSpPr>
            <p:cNvPr id="130135" name="AutoShape 87"/>
            <p:cNvSpPr>
              <a:spLocks noChangeArrowheads="1"/>
            </p:cNvSpPr>
            <p:nvPr/>
          </p:nvSpPr>
          <p:spPr bwMode="auto">
            <a:xfrm>
              <a:off x="1396" y="981"/>
              <a:ext cx="1134" cy="408"/>
            </a:xfrm>
            <a:prstGeom prst="wedgeRoundRectCallout">
              <a:avLst>
                <a:gd name="adj1" fmla="val 13843"/>
                <a:gd name="adj2" fmla="val 215440"/>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9" tIns="45714" rIns="91429" bIns="45714"/>
            <a:lstStyle>
              <a:lvl1pPr defTabSz="495300">
                <a:defRPr>
                  <a:solidFill>
                    <a:srgbClr val="000000"/>
                  </a:solidFill>
                  <a:latin typeface="Arial" panose="020B0604020202020204" pitchFamily="34" charset="0"/>
                  <a:cs typeface="Lucida Sans Unicode" panose="020B0602030504020204" pitchFamily="34" charset="0"/>
                </a:defRPr>
              </a:lvl1pPr>
              <a:lvl2pPr marL="476250" indent="-238125" defTabSz="495300">
                <a:defRPr>
                  <a:solidFill>
                    <a:srgbClr val="000000"/>
                  </a:solidFill>
                  <a:latin typeface="Arial" panose="020B0604020202020204" pitchFamily="34" charset="0"/>
                  <a:cs typeface="Lucida Sans Unicode" panose="020B0602030504020204" pitchFamily="34" charset="0"/>
                </a:defRPr>
              </a:lvl2pPr>
              <a:lvl3pPr marL="714375" indent="-238125" defTabSz="495300">
                <a:defRPr>
                  <a:solidFill>
                    <a:srgbClr val="000000"/>
                  </a:solidFill>
                  <a:latin typeface="Arial" panose="020B0604020202020204" pitchFamily="34" charset="0"/>
                  <a:cs typeface="Lucida Sans Unicode" panose="020B0602030504020204" pitchFamily="34" charset="0"/>
                </a:defRPr>
              </a:lvl3pPr>
              <a:lvl4pPr marL="952500" indent="-238125" defTabSz="495300">
                <a:defRPr>
                  <a:solidFill>
                    <a:srgbClr val="000000"/>
                  </a:solidFill>
                  <a:latin typeface="Arial" panose="020B0604020202020204" pitchFamily="34" charset="0"/>
                  <a:cs typeface="Lucida Sans Unicode" panose="020B0602030504020204" pitchFamily="34" charset="0"/>
                </a:defRPr>
              </a:lvl4pPr>
              <a:lvl5pPr marL="1190625" indent="-238125" defTabSz="495300">
                <a:defRPr>
                  <a:solidFill>
                    <a:srgbClr val="000000"/>
                  </a:solidFill>
                  <a:latin typeface="Arial" panose="020B0604020202020204" pitchFamily="34" charset="0"/>
                  <a:cs typeface="Lucida Sans Unicode" panose="020B0602030504020204" pitchFamily="34" charset="0"/>
                </a:defRPr>
              </a:lvl5pPr>
              <a:lvl6pPr marL="16478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6pPr>
              <a:lvl7pPr marL="21050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7pPr>
              <a:lvl8pPr marL="25622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8pPr>
              <a:lvl9pPr marL="30194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9pPr>
            </a:lstStyle>
            <a:p>
              <a:pPr algn="r" fontAlgn="base">
                <a:spcBef>
                  <a:spcPct val="0"/>
                </a:spcBef>
                <a:spcAft>
                  <a:spcPct val="0"/>
                </a:spcAft>
              </a:pPr>
              <a:r>
                <a:rPr lang="en-GB" altLang="it-IT" sz="1179" i="1"/>
                <a:t>The Netherlands</a:t>
              </a:r>
            </a:p>
            <a:p>
              <a:pPr fontAlgn="base">
                <a:spcBef>
                  <a:spcPct val="0"/>
                </a:spcBef>
                <a:spcAft>
                  <a:spcPct val="0"/>
                </a:spcAft>
              </a:pPr>
              <a:r>
                <a:rPr lang="en-GB" altLang="it-IT" sz="1179" i="1"/>
                <a:t>NIVRA, NTP, …</a:t>
              </a:r>
              <a:endParaRPr lang="en-US" altLang="it-IT" sz="1179" i="1"/>
            </a:p>
          </p:txBody>
        </p:sp>
        <p:pic>
          <p:nvPicPr>
            <p:cNvPr id="130136" name="Picture 88" descr="netherlands_small"/>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442" y="1015"/>
              <a:ext cx="192" cy="90"/>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30137" name="Picture 89" descr="LogoEuropeCouleurOfficiel%2520copie">
            <a:hlinkClick r:id="rId11" action="ppaction://hlinkfile"/>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866240" y="207721"/>
            <a:ext cx="1370880" cy="83808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0138" name="Group 90"/>
          <p:cNvGrpSpPr>
            <a:grpSpLocks/>
          </p:cNvGrpSpPr>
          <p:nvPr/>
        </p:nvGrpSpPr>
        <p:grpSpPr bwMode="auto">
          <a:xfrm>
            <a:off x="2244961" y="2853001"/>
            <a:ext cx="1461600" cy="720000"/>
            <a:chOff x="1532" y="1797"/>
            <a:chExt cx="998" cy="454"/>
          </a:xfrm>
        </p:grpSpPr>
        <p:sp>
          <p:nvSpPr>
            <p:cNvPr id="130139" name="AutoShape 91"/>
            <p:cNvSpPr>
              <a:spLocks noChangeArrowheads="1"/>
            </p:cNvSpPr>
            <p:nvPr/>
          </p:nvSpPr>
          <p:spPr bwMode="auto">
            <a:xfrm>
              <a:off x="1532" y="1797"/>
              <a:ext cx="998" cy="454"/>
            </a:xfrm>
            <a:prstGeom prst="wedgeRoundRectCallout">
              <a:avLst>
                <a:gd name="adj1" fmla="val 13426"/>
                <a:gd name="adj2" fmla="val 81065"/>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9" tIns="45714" rIns="91429" bIns="45714"/>
            <a:lstStyle>
              <a:lvl1pPr defTabSz="495300">
                <a:defRPr>
                  <a:solidFill>
                    <a:srgbClr val="000000"/>
                  </a:solidFill>
                  <a:latin typeface="Arial" panose="020B0604020202020204" pitchFamily="34" charset="0"/>
                  <a:cs typeface="Lucida Sans Unicode" panose="020B0602030504020204" pitchFamily="34" charset="0"/>
                </a:defRPr>
              </a:lvl1pPr>
              <a:lvl2pPr marL="476250" indent="-238125" defTabSz="495300">
                <a:defRPr>
                  <a:solidFill>
                    <a:srgbClr val="000000"/>
                  </a:solidFill>
                  <a:latin typeface="Arial" panose="020B0604020202020204" pitchFamily="34" charset="0"/>
                  <a:cs typeface="Lucida Sans Unicode" panose="020B0602030504020204" pitchFamily="34" charset="0"/>
                </a:defRPr>
              </a:lvl2pPr>
              <a:lvl3pPr marL="714375" indent="-238125" defTabSz="495300">
                <a:defRPr>
                  <a:solidFill>
                    <a:srgbClr val="000000"/>
                  </a:solidFill>
                  <a:latin typeface="Arial" panose="020B0604020202020204" pitchFamily="34" charset="0"/>
                  <a:cs typeface="Lucida Sans Unicode" panose="020B0602030504020204" pitchFamily="34" charset="0"/>
                </a:defRPr>
              </a:lvl3pPr>
              <a:lvl4pPr marL="952500" indent="-238125" defTabSz="495300">
                <a:defRPr>
                  <a:solidFill>
                    <a:srgbClr val="000000"/>
                  </a:solidFill>
                  <a:latin typeface="Arial" panose="020B0604020202020204" pitchFamily="34" charset="0"/>
                  <a:cs typeface="Lucida Sans Unicode" panose="020B0602030504020204" pitchFamily="34" charset="0"/>
                </a:defRPr>
              </a:lvl4pPr>
              <a:lvl5pPr marL="1190625" indent="-238125" defTabSz="495300">
                <a:defRPr>
                  <a:solidFill>
                    <a:srgbClr val="000000"/>
                  </a:solidFill>
                  <a:latin typeface="Arial" panose="020B0604020202020204" pitchFamily="34" charset="0"/>
                  <a:cs typeface="Lucida Sans Unicode" panose="020B0602030504020204" pitchFamily="34" charset="0"/>
                </a:defRPr>
              </a:lvl5pPr>
              <a:lvl6pPr marL="16478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6pPr>
              <a:lvl7pPr marL="21050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7pPr>
              <a:lvl8pPr marL="25622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8pPr>
              <a:lvl9pPr marL="3019425" indent="-238125" defTabSz="495300" fontAlgn="base" hangingPunct="0">
                <a:lnSpc>
                  <a:spcPct val="93000"/>
                </a:lnSpc>
                <a:spcBef>
                  <a:spcPct val="0"/>
                </a:spcBef>
                <a:spcAft>
                  <a:spcPct val="0"/>
                </a:spcAft>
                <a:buClr>
                  <a:srgbClr val="000000"/>
                </a:buClr>
                <a:buSzPct val="45000"/>
                <a:buFont typeface="StarSymbol"/>
                <a:defRPr>
                  <a:solidFill>
                    <a:srgbClr val="000000"/>
                  </a:solidFill>
                  <a:latin typeface="Arial" panose="020B0604020202020204" pitchFamily="34" charset="0"/>
                  <a:cs typeface="Lucida Sans Unicode" panose="020B0602030504020204" pitchFamily="34" charset="0"/>
                </a:defRPr>
              </a:lvl9pPr>
            </a:lstStyle>
            <a:p>
              <a:pPr algn="ctr" fontAlgn="base">
                <a:spcBef>
                  <a:spcPct val="0"/>
                </a:spcBef>
                <a:spcAft>
                  <a:spcPct val="0"/>
                </a:spcAft>
              </a:pPr>
              <a:r>
                <a:rPr lang="en-GB" altLang="it-IT" sz="1179" i="1"/>
                <a:t>Europe</a:t>
              </a:r>
            </a:p>
            <a:p>
              <a:pPr fontAlgn="base">
                <a:spcBef>
                  <a:spcPct val="0"/>
                </a:spcBef>
                <a:spcAft>
                  <a:spcPct val="0"/>
                </a:spcAft>
              </a:pPr>
              <a:r>
                <a:rPr lang="en-GB" altLang="it-IT" sz="1179" i="1"/>
                <a:t>EC, CEBS, ECB, Eurostat, IASB …</a:t>
              </a:r>
              <a:endParaRPr lang="en-US" altLang="it-IT" sz="1179" i="1"/>
            </a:p>
          </p:txBody>
        </p:sp>
        <p:pic>
          <p:nvPicPr>
            <p:cNvPr id="130140" name="Picture 92" descr="LogoEuropeCouleurOfficiel%2520copie">
              <a:hlinkClick r:id="rId13"/>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623" y="1831"/>
              <a:ext cx="227" cy="148"/>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96208058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30116"/>
                                        </p:tgtEl>
                                        <p:attrNameLst>
                                          <p:attrName>style.visibility</p:attrName>
                                        </p:attrNameLst>
                                      </p:cBhvr>
                                      <p:to>
                                        <p:strVal val="visible"/>
                                      </p:to>
                                    </p:set>
                                    <p:animEffect transition="in" filter="dissolve">
                                      <p:cBhvr>
                                        <p:cTn id="7" dur="500"/>
                                        <p:tgtEl>
                                          <p:spTgt spid="13011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30113"/>
                                        </p:tgtEl>
                                        <p:attrNameLst>
                                          <p:attrName>style.visibility</p:attrName>
                                        </p:attrNameLst>
                                      </p:cBhvr>
                                      <p:to>
                                        <p:strVal val="visible"/>
                                      </p:to>
                                    </p:set>
                                    <p:animEffect transition="in" filter="dissolve">
                                      <p:cBhvr>
                                        <p:cTn id="11" dur="500"/>
                                        <p:tgtEl>
                                          <p:spTgt spid="130113"/>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30119"/>
                                        </p:tgtEl>
                                        <p:attrNameLst>
                                          <p:attrName>style.visibility</p:attrName>
                                        </p:attrNameLst>
                                      </p:cBhvr>
                                      <p:to>
                                        <p:strVal val="visible"/>
                                      </p:to>
                                    </p:set>
                                    <p:animEffect transition="in" filter="dissolve">
                                      <p:cBhvr>
                                        <p:cTn id="15" dur="500"/>
                                        <p:tgtEl>
                                          <p:spTgt spid="130119"/>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30125"/>
                                        </p:tgtEl>
                                        <p:attrNameLst>
                                          <p:attrName>style.visibility</p:attrName>
                                        </p:attrNameLst>
                                      </p:cBhvr>
                                      <p:to>
                                        <p:strVal val="visible"/>
                                      </p:to>
                                    </p:set>
                                    <p:animEffect transition="in" filter="dissolve">
                                      <p:cBhvr>
                                        <p:cTn id="19" dur="500"/>
                                        <p:tgtEl>
                                          <p:spTgt spid="130125"/>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30134"/>
                                        </p:tgtEl>
                                        <p:attrNameLst>
                                          <p:attrName>style.visibility</p:attrName>
                                        </p:attrNameLst>
                                      </p:cBhvr>
                                      <p:to>
                                        <p:strVal val="visible"/>
                                      </p:to>
                                    </p:set>
                                    <p:animEffect transition="in" filter="dissolve">
                                      <p:cBhvr>
                                        <p:cTn id="23" dur="500"/>
                                        <p:tgtEl>
                                          <p:spTgt spid="130134"/>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130122"/>
                                        </p:tgtEl>
                                        <p:attrNameLst>
                                          <p:attrName>style.visibility</p:attrName>
                                        </p:attrNameLst>
                                      </p:cBhvr>
                                      <p:to>
                                        <p:strVal val="visible"/>
                                      </p:to>
                                    </p:set>
                                    <p:animEffect transition="in" filter="dissolve">
                                      <p:cBhvr>
                                        <p:cTn id="27" dur="500"/>
                                        <p:tgtEl>
                                          <p:spTgt spid="130122"/>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130131"/>
                                        </p:tgtEl>
                                        <p:attrNameLst>
                                          <p:attrName>style.visibility</p:attrName>
                                        </p:attrNameLst>
                                      </p:cBhvr>
                                      <p:to>
                                        <p:strVal val="visible"/>
                                      </p:to>
                                    </p:set>
                                    <p:animEffect transition="in" filter="dissolve">
                                      <p:cBhvr>
                                        <p:cTn id="31" dur="500"/>
                                        <p:tgtEl>
                                          <p:spTgt spid="130131"/>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130128"/>
                                        </p:tgtEl>
                                        <p:attrNameLst>
                                          <p:attrName>style.visibility</p:attrName>
                                        </p:attrNameLst>
                                      </p:cBhvr>
                                      <p:to>
                                        <p:strVal val="visible"/>
                                      </p:to>
                                    </p:set>
                                    <p:animEffect transition="in" filter="dissolve">
                                      <p:cBhvr>
                                        <p:cTn id="35" dur="500"/>
                                        <p:tgtEl>
                                          <p:spTgt spid="13012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30138"/>
                                        </p:tgtEl>
                                        <p:attrNameLst>
                                          <p:attrName>style.visibility</p:attrName>
                                        </p:attrNameLst>
                                      </p:cBhvr>
                                      <p:to>
                                        <p:strVal val="visible"/>
                                      </p:to>
                                    </p:set>
                                    <p:animEffect transition="in" filter="dissolve">
                                      <p:cBhvr>
                                        <p:cTn id="40" dur="500"/>
                                        <p:tgtEl>
                                          <p:spTgt spid="130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lstStyle/>
          <a:p>
            <a:r>
              <a:rPr lang="it-IT" altLang="it-IT" sz="4000" dirty="0">
                <a:solidFill>
                  <a:srgbClr val="D1005F"/>
                </a:solidFill>
                <a:ea typeface="Kozuka Gothic Pro M" pitchFamily="34" charset="-128"/>
                <a:cs typeface="Titillium WebSemiBold" pitchFamily="2" charset="0"/>
              </a:rPr>
              <a:t>Digitalizzazione per la semplificazione</a:t>
            </a:r>
            <a:br>
              <a:rPr lang="it-IT" altLang="it-IT" sz="4000" dirty="0">
                <a:solidFill>
                  <a:srgbClr val="D1005F"/>
                </a:solidFill>
                <a:ea typeface="Kozuka Gothic Pro M" pitchFamily="34" charset="-128"/>
                <a:cs typeface="Titillium WebSemiBold" pitchFamily="2" charset="0"/>
              </a:rPr>
            </a:br>
            <a:endParaRPr lang="it-IT" sz="4000" dirty="0">
              <a:solidFill>
                <a:srgbClr val="D1005F"/>
              </a:solidFill>
            </a:endParaRPr>
          </a:p>
        </p:txBody>
      </p:sp>
      <p:sp>
        <p:nvSpPr>
          <p:cNvPr id="3" name="Segnaposto contenuto 2"/>
          <p:cNvSpPr>
            <a:spLocks noGrp="1"/>
          </p:cNvSpPr>
          <p:nvPr>
            <p:ph idx="1"/>
          </p:nvPr>
        </p:nvSpPr>
        <p:spPr>
          <a:xfrm>
            <a:off x="1979712" y="1340768"/>
            <a:ext cx="7164288" cy="4525963"/>
          </a:xfrm>
        </p:spPr>
        <p:txBody>
          <a:bodyPr/>
          <a:lstStyle/>
          <a:p>
            <a:pPr marL="215900" indent="0">
              <a:lnSpc>
                <a:spcPct val="150000"/>
              </a:lnSpc>
              <a:buNone/>
            </a:pPr>
            <a:r>
              <a:rPr lang="it-IT" sz="3000" dirty="0">
                <a:latin typeface="Kozuka Gothic Pro R" pitchFamily="34" charset="-128"/>
                <a:ea typeface="Kozuka Gothic Pro R" pitchFamily="34" charset="-128"/>
                <a:cs typeface="Titillium WebThin" pitchFamily="2" charset="0"/>
              </a:rPr>
              <a:t>Obiettivo comune a  tutte le P.A in Europa</a:t>
            </a:r>
          </a:p>
          <a:p>
            <a:endParaRPr lang="it-IT" dirty="0"/>
          </a:p>
        </p:txBody>
      </p:sp>
    </p:spTree>
    <p:extLst>
      <p:ext uri="{BB962C8B-B14F-4D97-AF65-F5344CB8AC3E}">
        <p14:creationId xmlns:p14="http://schemas.microsoft.com/office/powerpoint/2010/main" xmlns="" val="95553991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878401" y="305641"/>
            <a:ext cx="8229600" cy="920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630" tIns="40815" rIns="81630" bIns="40815"/>
          <a:lstStyle>
            <a:lvl1pPr eaLnBrk="0" hangingPunct="0">
              <a:lnSpc>
                <a:spcPct val="93000"/>
              </a:lnSpc>
              <a:buClr>
                <a:srgbClr val="000000"/>
              </a:buClr>
              <a:buSzPct val="45000"/>
              <a:buFont typeface="StarSymbol"/>
              <a:tabLst>
                <a:tab pos="723900" algn="l"/>
                <a:tab pos="1447800" algn="l"/>
                <a:tab pos="2171700" algn="l"/>
                <a:tab pos="2895600" algn="l"/>
                <a:tab pos="3619500" algn="l"/>
                <a:tab pos="4343400" algn="l"/>
                <a:tab pos="5065713" algn="l"/>
                <a:tab pos="5791200" algn="l"/>
                <a:tab pos="6515100" algn="l"/>
                <a:tab pos="7237413" algn="l"/>
              </a:tabLst>
              <a:defRPr u="sng">
                <a:solidFill>
                  <a:schemeClr val="tx1"/>
                </a:solidFill>
                <a:latin typeface="Arial" panose="020B0604020202020204" pitchFamily="34" charset="0"/>
                <a:cs typeface="Lucida Sans Unicode" panose="020B0602030504020204" pitchFamily="34" charset="0"/>
              </a:defRPr>
            </a:lvl1pPr>
            <a:lvl2pPr marL="742950" indent="-285750" eaLnBrk="0" hangingPunct="0">
              <a:lnSpc>
                <a:spcPct val="93000"/>
              </a:lnSpc>
              <a:buClr>
                <a:srgbClr val="000000"/>
              </a:buClr>
              <a:buSzPct val="45000"/>
              <a:buFont typeface="StarSymbol"/>
              <a:tabLst>
                <a:tab pos="723900" algn="l"/>
                <a:tab pos="1447800" algn="l"/>
                <a:tab pos="2171700" algn="l"/>
                <a:tab pos="2895600" algn="l"/>
                <a:tab pos="3619500" algn="l"/>
                <a:tab pos="4343400" algn="l"/>
                <a:tab pos="5065713" algn="l"/>
                <a:tab pos="5791200" algn="l"/>
                <a:tab pos="6515100" algn="l"/>
                <a:tab pos="7237413" algn="l"/>
              </a:tabLst>
              <a:defRPr u="sng">
                <a:solidFill>
                  <a:schemeClr val="tx1"/>
                </a:solidFill>
                <a:latin typeface="Arial" panose="020B0604020202020204" pitchFamily="34" charset="0"/>
                <a:cs typeface="Lucida Sans Unicode" panose="020B0602030504020204" pitchFamily="34" charset="0"/>
              </a:defRPr>
            </a:lvl2pPr>
            <a:lvl3pPr marL="1143000" indent="-228600" eaLnBrk="0" hangingPunct="0">
              <a:lnSpc>
                <a:spcPct val="93000"/>
              </a:lnSpc>
              <a:buClr>
                <a:srgbClr val="000000"/>
              </a:buClr>
              <a:buSzPct val="45000"/>
              <a:buFont typeface="StarSymbol"/>
              <a:tabLst>
                <a:tab pos="723900" algn="l"/>
                <a:tab pos="1447800" algn="l"/>
                <a:tab pos="2171700" algn="l"/>
                <a:tab pos="2895600" algn="l"/>
                <a:tab pos="3619500" algn="l"/>
                <a:tab pos="4343400" algn="l"/>
                <a:tab pos="5065713" algn="l"/>
                <a:tab pos="5791200" algn="l"/>
                <a:tab pos="6515100" algn="l"/>
                <a:tab pos="7237413" algn="l"/>
              </a:tabLst>
              <a:defRPr u="sng">
                <a:solidFill>
                  <a:schemeClr val="tx1"/>
                </a:solidFill>
                <a:latin typeface="Arial" panose="020B0604020202020204" pitchFamily="34" charset="0"/>
                <a:cs typeface="Lucida Sans Unicode" panose="020B0602030504020204" pitchFamily="34" charset="0"/>
              </a:defRPr>
            </a:lvl3pPr>
            <a:lvl4pPr marL="1600200" indent="-228600" eaLnBrk="0" hangingPunct="0">
              <a:lnSpc>
                <a:spcPct val="93000"/>
              </a:lnSpc>
              <a:buClr>
                <a:srgbClr val="000000"/>
              </a:buClr>
              <a:buSzPct val="45000"/>
              <a:buFont typeface="StarSymbol"/>
              <a:tabLst>
                <a:tab pos="723900" algn="l"/>
                <a:tab pos="1447800" algn="l"/>
                <a:tab pos="2171700" algn="l"/>
                <a:tab pos="2895600" algn="l"/>
                <a:tab pos="3619500" algn="l"/>
                <a:tab pos="4343400" algn="l"/>
                <a:tab pos="5065713" algn="l"/>
                <a:tab pos="5791200" algn="l"/>
                <a:tab pos="6515100" algn="l"/>
                <a:tab pos="7237413" algn="l"/>
              </a:tabLst>
              <a:defRPr u="sng">
                <a:solidFill>
                  <a:schemeClr val="tx1"/>
                </a:solidFill>
                <a:latin typeface="Arial" panose="020B0604020202020204" pitchFamily="34" charset="0"/>
                <a:cs typeface="Lucida Sans Unicode" panose="020B0602030504020204" pitchFamily="34" charset="0"/>
              </a:defRPr>
            </a:lvl4pPr>
            <a:lvl5pPr marL="2057400" indent="-228600" eaLnBrk="0" hangingPunct="0">
              <a:lnSpc>
                <a:spcPct val="93000"/>
              </a:lnSpc>
              <a:buClr>
                <a:srgbClr val="000000"/>
              </a:buClr>
              <a:buSzPct val="45000"/>
              <a:buFont typeface="StarSymbol"/>
              <a:tabLst>
                <a:tab pos="723900" algn="l"/>
                <a:tab pos="1447800" algn="l"/>
                <a:tab pos="2171700" algn="l"/>
                <a:tab pos="2895600" algn="l"/>
                <a:tab pos="3619500" algn="l"/>
                <a:tab pos="4343400" algn="l"/>
                <a:tab pos="5065713" algn="l"/>
                <a:tab pos="5791200" algn="l"/>
                <a:tab pos="6515100" algn="l"/>
                <a:tab pos="7237413" algn="l"/>
              </a:tabLst>
              <a:defRPr u="sng">
                <a:solidFill>
                  <a:schemeClr val="tx1"/>
                </a:solidFill>
                <a:latin typeface="Arial" panose="020B0604020202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StarSymbol"/>
              <a:tabLst>
                <a:tab pos="723900" algn="l"/>
                <a:tab pos="1447800" algn="l"/>
                <a:tab pos="2171700" algn="l"/>
                <a:tab pos="2895600" algn="l"/>
                <a:tab pos="3619500" algn="l"/>
                <a:tab pos="4343400" algn="l"/>
                <a:tab pos="5065713" algn="l"/>
                <a:tab pos="5791200" algn="l"/>
                <a:tab pos="6515100" algn="l"/>
                <a:tab pos="7237413" algn="l"/>
              </a:tabLst>
              <a:defRPr u="sng">
                <a:solidFill>
                  <a:schemeClr val="tx1"/>
                </a:solidFill>
                <a:latin typeface="Arial" panose="020B0604020202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StarSymbol"/>
              <a:tabLst>
                <a:tab pos="723900" algn="l"/>
                <a:tab pos="1447800" algn="l"/>
                <a:tab pos="2171700" algn="l"/>
                <a:tab pos="2895600" algn="l"/>
                <a:tab pos="3619500" algn="l"/>
                <a:tab pos="4343400" algn="l"/>
                <a:tab pos="5065713" algn="l"/>
                <a:tab pos="5791200" algn="l"/>
                <a:tab pos="6515100" algn="l"/>
                <a:tab pos="7237413" algn="l"/>
              </a:tabLst>
              <a:defRPr u="sng">
                <a:solidFill>
                  <a:schemeClr val="tx1"/>
                </a:solidFill>
                <a:latin typeface="Arial" panose="020B0604020202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StarSymbol"/>
              <a:tabLst>
                <a:tab pos="723900" algn="l"/>
                <a:tab pos="1447800" algn="l"/>
                <a:tab pos="2171700" algn="l"/>
                <a:tab pos="2895600" algn="l"/>
                <a:tab pos="3619500" algn="l"/>
                <a:tab pos="4343400" algn="l"/>
                <a:tab pos="5065713" algn="l"/>
                <a:tab pos="5791200" algn="l"/>
                <a:tab pos="6515100" algn="l"/>
                <a:tab pos="7237413" algn="l"/>
              </a:tabLst>
              <a:defRPr u="sng">
                <a:solidFill>
                  <a:schemeClr val="tx1"/>
                </a:solidFill>
                <a:latin typeface="Arial" panose="020B0604020202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StarSymbol"/>
              <a:tabLst>
                <a:tab pos="723900" algn="l"/>
                <a:tab pos="1447800" algn="l"/>
                <a:tab pos="2171700" algn="l"/>
                <a:tab pos="2895600" algn="l"/>
                <a:tab pos="3619500" algn="l"/>
                <a:tab pos="4343400" algn="l"/>
                <a:tab pos="5065713" algn="l"/>
                <a:tab pos="5791200" algn="l"/>
                <a:tab pos="6515100" algn="l"/>
                <a:tab pos="7237413" algn="l"/>
              </a:tabLst>
              <a:defRPr u="sng">
                <a:solidFill>
                  <a:schemeClr val="tx1"/>
                </a:solidFill>
                <a:latin typeface="Arial" panose="020B0604020202020204" pitchFamily="34" charset="0"/>
                <a:cs typeface="Lucida Sans Unicode" panose="020B0602030504020204" pitchFamily="34" charset="0"/>
              </a:defRPr>
            </a:lvl9pPr>
          </a:lstStyle>
          <a:p>
            <a:pPr algn="ctr" eaLnBrk="1" fontAlgn="base">
              <a:spcBef>
                <a:spcPct val="0"/>
              </a:spcBef>
              <a:spcAft>
                <a:spcPct val="0"/>
              </a:spcAft>
            </a:pPr>
            <a:r>
              <a:rPr lang="it-IT" altLang="it-IT" sz="3266" u="none" dirty="0">
                <a:solidFill>
                  <a:srgbClr val="800000"/>
                </a:solidFill>
              </a:rPr>
              <a:t>Il decreto Bersani – Visco </a:t>
            </a:r>
            <a:r>
              <a:rPr lang="it-IT" altLang="it-IT" sz="2540" u="none" dirty="0">
                <a:solidFill>
                  <a:srgbClr val="800000"/>
                </a:solidFill>
              </a:rPr>
              <a:t>4 Agosto 2006 n.  248    </a:t>
            </a:r>
            <a:r>
              <a:rPr lang="it-IT" altLang="it-IT" sz="2903" u="none" dirty="0">
                <a:solidFill>
                  <a:srgbClr val="800000"/>
                </a:solidFill>
              </a:rPr>
              <a:t>         </a:t>
            </a:r>
            <a:r>
              <a:rPr lang="it-IT" altLang="it-IT" sz="3266" u="none" dirty="0">
                <a:solidFill>
                  <a:srgbClr val="800000"/>
                </a:solidFill>
              </a:rPr>
              <a:t>Prima attuazione </a:t>
            </a:r>
          </a:p>
        </p:txBody>
      </p:sp>
      <p:sp>
        <p:nvSpPr>
          <p:cNvPr id="9219" name="Text Box 3"/>
          <p:cNvSpPr txBox="1">
            <a:spLocks noChangeArrowheads="1"/>
          </p:cNvSpPr>
          <p:nvPr/>
        </p:nvSpPr>
        <p:spPr bwMode="auto">
          <a:xfrm>
            <a:off x="1979711" y="1426244"/>
            <a:ext cx="7164289" cy="4667052"/>
          </a:xfrm>
          <a:prstGeom prst="rect">
            <a:avLst/>
          </a:prstGeom>
          <a:solidFill>
            <a:schemeClr val="bg1"/>
          </a:solidFill>
          <a:ln>
            <a:noFill/>
          </a:ln>
        </p:spPr>
        <p:txBody>
          <a:bodyPr wrap="square" lIns="82935" tIns="41468" rIns="82935" bIns="41468">
            <a:spAutoFit/>
          </a:bodyPr>
          <a:lstStyle>
            <a:lvl1pPr defTabSz="912813" eaLnBrk="0" hangingPunct="0">
              <a:lnSpc>
                <a:spcPct val="93000"/>
              </a:lnSpc>
              <a:buClr>
                <a:srgbClr val="000000"/>
              </a:buClr>
              <a:buSzPct val="45000"/>
              <a:buFont typeface="StarSymbol"/>
              <a:defRPr u="sng">
                <a:solidFill>
                  <a:schemeClr val="tx1"/>
                </a:solidFill>
                <a:latin typeface="Arial" panose="020B0604020202020204" pitchFamily="34" charset="0"/>
                <a:cs typeface="Lucida Sans Unicode" panose="020B0602030504020204" pitchFamily="34" charset="0"/>
              </a:defRPr>
            </a:lvl1pPr>
            <a:lvl2pPr marL="742950" indent="-285750" defTabSz="912813" eaLnBrk="0" hangingPunct="0">
              <a:lnSpc>
                <a:spcPct val="93000"/>
              </a:lnSpc>
              <a:buClr>
                <a:srgbClr val="000000"/>
              </a:buClr>
              <a:buSzPct val="45000"/>
              <a:buFont typeface="StarSymbol"/>
              <a:defRPr u="sng">
                <a:solidFill>
                  <a:schemeClr val="tx1"/>
                </a:solidFill>
                <a:latin typeface="Arial" panose="020B0604020202020204" pitchFamily="34" charset="0"/>
                <a:cs typeface="Lucida Sans Unicode" panose="020B0602030504020204" pitchFamily="34" charset="0"/>
              </a:defRPr>
            </a:lvl2pPr>
            <a:lvl3pPr marL="1143000" indent="-228600" defTabSz="912813" eaLnBrk="0" hangingPunct="0">
              <a:lnSpc>
                <a:spcPct val="93000"/>
              </a:lnSpc>
              <a:buClr>
                <a:srgbClr val="000000"/>
              </a:buClr>
              <a:buSzPct val="45000"/>
              <a:buFont typeface="StarSymbol"/>
              <a:defRPr u="sng">
                <a:solidFill>
                  <a:schemeClr val="tx1"/>
                </a:solidFill>
                <a:latin typeface="Arial" panose="020B0604020202020204" pitchFamily="34" charset="0"/>
                <a:cs typeface="Lucida Sans Unicode" panose="020B0602030504020204" pitchFamily="34" charset="0"/>
              </a:defRPr>
            </a:lvl3pPr>
            <a:lvl4pPr marL="1600200" indent="-228600" defTabSz="912813" eaLnBrk="0" hangingPunct="0">
              <a:lnSpc>
                <a:spcPct val="93000"/>
              </a:lnSpc>
              <a:buClr>
                <a:srgbClr val="000000"/>
              </a:buClr>
              <a:buSzPct val="45000"/>
              <a:buFont typeface="StarSymbol"/>
              <a:defRPr u="sng">
                <a:solidFill>
                  <a:schemeClr val="tx1"/>
                </a:solidFill>
                <a:latin typeface="Arial" panose="020B0604020202020204" pitchFamily="34" charset="0"/>
                <a:cs typeface="Lucida Sans Unicode" panose="020B0602030504020204" pitchFamily="34" charset="0"/>
              </a:defRPr>
            </a:lvl4pPr>
            <a:lvl5pPr marL="2057400" indent="-228600" defTabSz="912813" eaLnBrk="0" hangingPunct="0">
              <a:lnSpc>
                <a:spcPct val="93000"/>
              </a:lnSpc>
              <a:buClr>
                <a:srgbClr val="000000"/>
              </a:buClr>
              <a:buSzPct val="45000"/>
              <a:buFont typeface="StarSymbol"/>
              <a:defRPr u="sng">
                <a:solidFill>
                  <a:schemeClr val="tx1"/>
                </a:solidFill>
                <a:latin typeface="Arial" panose="020B0604020202020204" pitchFamily="34" charset="0"/>
                <a:cs typeface="Lucida Sans Unicode" panose="020B0602030504020204" pitchFamily="34" charset="0"/>
              </a:defRPr>
            </a:lvl5pPr>
            <a:lvl6pPr marL="2514600" indent="-228600" defTabSz="912813" eaLnBrk="0" fontAlgn="base" hangingPunct="0">
              <a:lnSpc>
                <a:spcPct val="93000"/>
              </a:lnSpc>
              <a:spcBef>
                <a:spcPct val="0"/>
              </a:spcBef>
              <a:spcAft>
                <a:spcPct val="0"/>
              </a:spcAft>
              <a:buClr>
                <a:srgbClr val="000000"/>
              </a:buClr>
              <a:buSzPct val="45000"/>
              <a:buFont typeface="StarSymbol"/>
              <a:defRPr u="sng">
                <a:solidFill>
                  <a:schemeClr val="tx1"/>
                </a:solidFill>
                <a:latin typeface="Arial" panose="020B0604020202020204" pitchFamily="34" charset="0"/>
                <a:cs typeface="Lucida Sans Unicode" panose="020B0602030504020204" pitchFamily="34" charset="0"/>
              </a:defRPr>
            </a:lvl6pPr>
            <a:lvl7pPr marL="2971800" indent="-228600" defTabSz="912813" eaLnBrk="0" fontAlgn="base" hangingPunct="0">
              <a:lnSpc>
                <a:spcPct val="93000"/>
              </a:lnSpc>
              <a:spcBef>
                <a:spcPct val="0"/>
              </a:spcBef>
              <a:spcAft>
                <a:spcPct val="0"/>
              </a:spcAft>
              <a:buClr>
                <a:srgbClr val="000000"/>
              </a:buClr>
              <a:buSzPct val="45000"/>
              <a:buFont typeface="StarSymbol"/>
              <a:defRPr u="sng">
                <a:solidFill>
                  <a:schemeClr val="tx1"/>
                </a:solidFill>
                <a:latin typeface="Arial" panose="020B0604020202020204" pitchFamily="34" charset="0"/>
                <a:cs typeface="Lucida Sans Unicode" panose="020B0602030504020204" pitchFamily="34" charset="0"/>
              </a:defRPr>
            </a:lvl7pPr>
            <a:lvl8pPr marL="3429000" indent="-228600" defTabSz="912813" eaLnBrk="0" fontAlgn="base" hangingPunct="0">
              <a:lnSpc>
                <a:spcPct val="93000"/>
              </a:lnSpc>
              <a:spcBef>
                <a:spcPct val="0"/>
              </a:spcBef>
              <a:spcAft>
                <a:spcPct val="0"/>
              </a:spcAft>
              <a:buClr>
                <a:srgbClr val="000000"/>
              </a:buClr>
              <a:buSzPct val="45000"/>
              <a:buFont typeface="StarSymbol"/>
              <a:defRPr u="sng">
                <a:solidFill>
                  <a:schemeClr val="tx1"/>
                </a:solidFill>
                <a:latin typeface="Arial" panose="020B0604020202020204" pitchFamily="34" charset="0"/>
                <a:cs typeface="Lucida Sans Unicode" panose="020B0602030504020204" pitchFamily="34" charset="0"/>
              </a:defRPr>
            </a:lvl8pPr>
            <a:lvl9pPr marL="3886200" indent="-228600" defTabSz="912813" eaLnBrk="0" fontAlgn="base" hangingPunct="0">
              <a:lnSpc>
                <a:spcPct val="93000"/>
              </a:lnSpc>
              <a:spcBef>
                <a:spcPct val="0"/>
              </a:spcBef>
              <a:spcAft>
                <a:spcPct val="0"/>
              </a:spcAft>
              <a:buClr>
                <a:srgbClr val="000000"/>
              </a:buClr>
              <a:buSzPct val="45000"/>
              <a:buFont typeface="StarSymbol"/>
              <a:defRPr u="sng">
                <a:solidFill>
                  <a:schemeClr val="tx1"/>
                </a:solidFill>
                <a:latin typeface="Arial" panose="020B0604020202020204" pitchFamily="34" charset="0"/>
                <a:cs typeface="Lucida Sans Unicode" panose="020B0602030504020204" pitchFamily="34" charset="0"/>
              </a:defRPr>
            </a:lvl9pPr>
          </a:lstStyle>
          <a:p>
            <a:pPr eaLnBrk="1" fontAlgn="base">
              <a:spcBef>
                <a:spcPct val="50000"/>
              </a:spcBef>
              <a:spcAft>
                <a:spcPct val="0"/>
              </a:spcAft>
              <a:buSzTx/>
              <a:buFont typeface="Wingdings" panose="05000000000000000000" pitchFamily="2" charset="2"/>
              <a:buNone/>
            </a:pPr>
            <a:r>
              <a:rPr lang="it-IT" altLang="it-IT" sz="1451" b="1" u="none" dirty="0">
                <a:solidFill>
                  <a:srgbClr val="5F5F5F"/>
                </a:solidFill>
                <a:latin typeface="Georgia" panose="02040502050405020303" pitchFamily="18" charset="0"/>
                <a:cs typeface="Times New Roman" panose="02020603050405020304" pitchFamily="18" charset="0"/>
              </a:rPr>
              <a:t>Art. 37 Disposizioni in tema di accertamento, semplificazione e altre misure di carattere finanziario</a:t>
            </a:r>
          </a:p>
          <a:p>
            <a:pPr algn="ctr" eaLnBrk="1" fontAlgn="base">
              <a:spcBef>
                <a:spcPct val="50000"/>
              </a:spcBef>
              <a:spcAft>
                <a:spcPct val="0"/>
              </a:spcAft>
              <a:buSzTx/>
              <a:buFont typeface="Wingdings" panose="05000000000000000000" pitchFamily="2" charset="2"/>
              <a:buNone/>
            </a:pPr>
            <a:endParaRPr lang="it-IT" altLang="it-IT" sz="1451" b="1" u="none" dirty="0">
              <a:solidFill>
                <a:srgbClr val="5F5F5F"/>
              </a:solidFill>
              <a:latin typeface="Georgia" panose="02040502050405020303" pitchFamily="18" charset="0"/>
              <a:cs typeface="Times New Roman" panose="02020603050405020304" pitchFamily="18" charset="0"/>
            </a:endParaRPr>
          </a:p>
          <a:p>
            <a:pPr eaLnBrk="1" fontAlgn="base">
              <a:spcBef>
                <a:spcPct val="0"/>
              </a:spcBef>
              <a:spcAft>
                <a:spcPct val="0"/>
              </a:spcAft>
            </a:pPr>
            <a:r>
              <a:rPr lang="it-IT" altLang="it-IT" sz="1451" dirty="0">
                <a:solidFill>
                  <a:srgbClr val="000000"/>
                </a:solidFill>
              </a:rPr>
              <a:t>21. In attuazione delle disposizioni di cui all'articolo 50 del decreto legislativo 7 marzo 2005, n. 82, come modificato dal decreto legislativo 4 aprile 2006, n. 159, ed al fine di ridurre gli adempimenti dei contribuenti, le camere di commercio, industria, artigianato ed agricoltura comunicano all'anagrafe tributaria, senza oneri per lo Stato, in formato elettronico elaborabile, i dati e le notizie contenuti nelle domande di iscrizione, variazione e cancellazione, di cui alla </a:t>
            </a:r>
            <a:r>
              <a:rPr lang="it-IT" altLang="it-IT" sz="1451" i="1" dirty="0">
                <a:solidFill>
                  <a:srgbClr val="000000"/>
                </a:solidFill>
              </a:rPr>
              <a:t>lettera f) del primo comma</a:t>
            </a:r>
            <a:r>
              <a:rPr lang="it-IT" altLang="it-IT" sz="1451" dirty="0">
                <a:solidFill>
                  <a:srgbClr val="000000"/>
                </a:solidFill>
              </a:rPr>
              <a:t> dell'articolo 6 del decreto del Presidente della Repubblica 29 settembre 1973, n. 605, anche se relative a singole unità locali, </a:t>
            </a:r>
            <a:r>
              <a:rPr lang="it-IT" altLang="it-IT" sz="1451" dirty="0" err="1">
                <a:solidFill>
                  <a:srgbClr val="000000"/>
                </a:solidFill>
              </a:rPr>
              <a:t>nonche</a:t>
            </a:r>
            <a:r>
              <a:rPr lang="it-IT" altLang="it-IT" sz="1451" dirty="0">
                <a:solidFill>
                  <a:srgbClr val="000000"/>
                </a:solidFill>
              </a:rPr>
              <a:t>' i dati dei bilanci di esercizio depositati.</a:t>
            </a:r>
          </a:p>
          <a:p>
            <a:pPr eaLnBrk="1" fontAlgn="base">
              <a:spcBef>
                <a:spcPct val="0"/>
              </a:spcBef>
              <a:spcAft>
                <a:spcPct val="0"/>
              </a:spcAft>
            </a:pPr>
            <a:r>
              <a:rPr lang="it-IT" altLang="it-IT" sz="1451" i="1" dirty="0">
                <a:solidFill>
                  <a:srgbClr val="000000"/>
                </a:solidFill>
              </a:rPr>
              <a:t>21-bis. Con decreto del Presidente del Consiglio dei Ministri da emanare, ai sensi dell'articolo 71 del codice dell'amministrazione digitale, di cui al decreto legislativo 7 marzo 2005, n. 82, e successive modificazioni, di concerto con il Ministro dello sviluppo economico, sentita l'Agenzia delle entrate, entro il 31 dicembre 2006, sono stabilite le specifiche tecniche del formato elettronico elaborabile per la presentazione dei bilanci di esercizio e degli altri atti al registro delle imprese ed </a:t>
            </a:r>
            <a:r>
              <a:rPr lang="it-IT" altLang="it-IT" sz="1451" i="1" dirty="0" err="1">
                <a:solidFill>
                  <a:srgbClr val="000000"/>
                </a:solidFill>
              </a:rPr>
              <a:t>e'</a:t>
            </a:r>
            <a:r>
              <a:rPr lang="it-IT" altLang="it-IT" sz="1451" i="1" dirty="0">
                <a:solidFill>
                  <a:srgbClr val="000000"/>
                </a:solidFill>
              </a:rPr>
              <a:t> fissata la data, comunque non successiva al 31 marzo 2007, a decorrere dalla quale diventa obbligatoria l'adozione di tale modalità di presentazione.</a:t>
            </a:r>
            <a:endParaRPr lang="it-IT" altLang="it-IT" sz="1451" dirty="0">
              <a:solidFill>
                <a:srgbClr val="000000"/>
              </a:solidFill>
            </a:endParaRPr>
          </a:p>
          <a:p>
            <a:pPr algn="ctr" eaLnBrk="1" fontAlgn="base">
              <a:spcBef>
                <a:spcPct val="50000"/>
              </a:spcBef>
              <a:spcAft>
                <a:spcPct val="0"/>
              </a:spcAft>
              <a:buSzTx/>
              <a:buFont typeface="Wingdings" panose="05000000000000000000" pitchFamily="2" charset="2"/>
              <a:buNone/>
            </a:pPr>
            <a:endParaRPr lang="it-IT" altLang="it-IT" sz="1451" b="1" u="none" dirty="0">
              <a:solidFill>
                <a:srgbClr val="5F5F5F"/>
              </a:solidFill>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xmlns="" val="1647068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3014</Words>
  <Application>Microsoft Office PowerPoint</Application>
  <PresentationFormat>Presentazione su schermo (4:3)</PresentationFormat>
  <Paragraphs>256</Paragraphs>
  <Slides>39</Slides>
  <Notes>4</Notes>
  <HiddenSlides>0</HiddenSlides>
  <MMClips>0</MMClips>
  <ScaleCrop>false</ScaleCrop>
  <HeadingPairs>
    <vt:vector size="4" baseType="variant">
      <vt:variant>
        <vt:lpstr>Tema</vt:lpstr>
      </vt:variant>
      <vt:variant>
        <vt:i4>4</vt:i4>
      </vt:variant>
      <vt:variant>
        <vt:lpstr>Titoli diapositive</vt:lpstr>
      </vt:variant>
      <vt:variant>
        <vt:i4>39</vt:i4>
      </vt:variant>
    </vt:vector>
  </HeadingPairs>
  <TitlesOfParts>
    <vt:vector size="43" baseType="lpstr">
      <vt:lpstr>Tema di Office</vt:lpstr>
      <vt:lpstr>Struttura predefinita</vt:lpstr>
      <vt:lpstr>1_Struttura predefinita</vt:lpstr>
      <vt:lpstr>2_Struttura predefinita</vt:lpstr>
      <vt:lpstr>Gli aspetti normativi tecnici e bilancistici della nota integrativa Xbrl </vt:lpstr>
      <vt:lpstr>XBRL nella normativa italiana</vt:lpstr>
      <vt:lpstr>Cosa è XBRL</vt:lpstr>
      <vt:lpstr>Diapositiva 4</vt:lpstr>
      <vt:lpstr>XBRL uno standard mondiale  </vt:lpstr>
      <vt:lpstr>Le caratteristiche di XBRL </vt:lpstr>
      <vt:lpstr>Diapositiva 7</vt:lpstr>
      <vt:lpstr>Digitalizzazione per la semplificazione </vt:lpstr>
      <vt:lpstr>Diapositiva 9</vt:lpstr>
      <vt:lpstr>Diapositiva 10</vt:lpstr>
      <vt:lpstr>Diapositiva 11</vt:lpstr>
      <vt:lpstr>Soggetti esclusi dall’obbligo  del formato XBRL </vt:lpstr>
      <vt:lpstr>La tassonomia 2014-11-17</vt:lpstr>
      <vt:lpstr>L’autore?</vt:lpstr>
      <vt:lpstr>Schemi quantitativi</vt:lpstr>
      <vt:lpstr>(primo) adeguamento rispetto ai nuovi OIC</vt:lpstr>
      <vt:lpstr>Ulteriori interventi</vt:lpstr>
      <vt:lpstr>Nota Integrativa</vt:lpstr>
      <vt:lpstr>Alcuni principi a base della nuova tassonomia</vt:lpstr>
      <vt:lpstr>I problemi</vt:lpstr>
      <vt:lpstr>La struttura del documento NI</vt:lpstr>
      <vt:lpstr>Testi e tabelle</vt:lpstr>
      <vt:lpstr>Utilizzo ai fini redazionali, societari e pubblicitari</vt:lpstr>
      <vt:lpstr>Applicazione pratica</vt:lpstr>
      <vt:lpstr>La gestione dei testi</vt:lpstr>
      <vt:lpstr>La gestione della parte tabellare</vt:lpstr>
      <vt:lpstr>Giudizio di conformità e doppio deposito</vt:lpstr>
      <vt:lpstr>La disposizione dell’art. 5, comma 5 del D.P.C.M. 10/12/2008</vt:lpstr>
      <vt:lpstr>La formazione e la pubblicità del bilancio d’esercizio</vt:lpstr>
      <vt:lpstr>Le conseguenze sulla violazione dei principi di chiarezza, correttezza e verità</vt:lpstr>
      <vt:lpstr>Le informazioni aggiuntive della tassonomia XBRL rispetto agli schemi del Codice Civile</vt:lpstr>
      <vt:lpstr>L‘informazione inanziaria di una società quotata al NYSE (fonte SEC) </vt:lpstr>
      <vt:lpstr>Presente e futuro</vt:lpstr>
      <vt:lpstr>Xbrl e controlli formali</vt:lpstr>
      <vt:lpstr>Obiettivi</vt:lpstr>
      <vt:lpstr>DPCM 10/12/2008  </vt:lpstr>
      <vt:lpstr>I tempi di decorrenza </vt:lpstr>
      <vt:lpstr>Cosa offre XBRL nel rapporto banca-impresa </vt:lpstr>
      <vt:lpstr>Diapositiva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 aspetti normativi e bilancistici della nota integrativa</dc:title>
  <dc:creator>Giuseppe Scolaro</dc:creator>
  <cp:lastModifiedBy>Mirella</cp:lastModifiedBy>
  <cp:revision>53</cp:revision>
  <dcterms:created xsi:type="dcterms:W3CDTF">2015-02-21T11:29:41Z</dcterms:created>
  <dcterms:modified xsi:type="dcterms:W3CDTF">2015-06-04T09:29:14Z</dcterms:modified>
</cp:coreProperties>
</file>